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alexandervc/cell-cycle-2-genes-expressions-plots#Genes-plots-along-cell-cycl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alexandervc/cell-cycle-2-genes-expressions-plots#Genes-plots-along-cell-cycle"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code/alexandervc/broadinst-ccle-mutations-vs-cc"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7994514/" TargetMode="External"/><Relationship Id="rId3" Type="http://schemas.openxmlformats.org/officeDocument/2006/relationships/hyperlink" Target="https://onlinelibrary.wiley.com/doi/10.1002/ijc.29568" TargetMode="External"/><Relationship Id="rId4" Type="http://schemas.openxmlformats.org/officeDocument/2006/relationships/hyperlink" Target="https://www.ncbi.nlm.nih.gov/pmc/articles/PMC3163504/"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2c56dea12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12c56dea12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032be34a1d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032be34a1d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https://www.kaggle.com/code/alexandervc/cell-cycle-2-genes-expressions-plots?scriptVersionId=76408018</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032be34a1d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032be34a1d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https://www.kaggle.com/code/alexandervc/cell-cycle-2-genes-expressions-plots?scriptVersionId=76408018&amp;cellId=22</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032be34a1d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032be34a1d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032be34a1d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032be34a1d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032be34a1d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032be34a1d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032be34a1d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032be34a1d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https://www.kaggle.com/alexandervc/cell-cycle-2-genes-expressions-plots#Genes-plots-along-cell-cycle</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032be34a1d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032be34a1d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https://www.kaggle.com/alexandervc/cell-cycle-2-genes-expressions-plots#Genes-plots-along-cell-cycle</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032be34a1d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032be34a1d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From cytotrace collection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https://www.kaggle.com/alexandervc/cell-cycle-cytotrace-draft-1?scriptVersionId=73279459</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032be34a1d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032be34a1d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032be34a1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032be34a1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032be34a1d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032be34a1d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032be34a1d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032be34a1d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2c56dea12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2c56dea12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032be34a1d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032be34a1d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032be34a1d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032be34a1d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032be34a1d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032be34a1d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032be34a1d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032be34a1d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2c56dea12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2c56dea12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2c56dea12c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2c56dea12c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https://www.kaggle.com/code/alexandervc/broadinst-ccle-mutations-vs-cc</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032be34a1d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032be34a1d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032be34a1d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032be34a1d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032be34a1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032be34a1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2c56dea12c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2c56dea12c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2c56dea12c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2c56dea12c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a:t>
            </a:r>
            <a:r>
              <a:rPr lang="en" u="sng">
                <a:solidFill>
                  <a:schemeClr val="hlink"/>
                </a:solidFill>
                <a:hlinkClick r:id="rId2"/>
              </a:rPr>
              <a:t>https://www.ncbi.nlm.nih.gov/pmc/articles/PMC7994514/</a:t>
            </a:r>
            <a:endParaRPr/>
          </a:p>
          <a:p>
            <a:pPr indent="0" lvl="0" marL="0" rtl="0" algn="l">
              <a:spcBef>
                <a:spcPts val="0"/>
              </a:spcBef>
              <a:spcAft>
                <a:spcPts val="0"/>
              </a:spcAft>
              <a:buNone/>
            </a:pPr>
            <a:r>
              <a:rPr lang="en"/>
              <a:t>2  </a:t>
            </a:r>
            <a:r>
              <a:rPr lang="en" u="sng">
                <a:solidFill>
                  <a:schemeClr val="hlink"/>
                </a:solidFill>
                <a:hlinkClick r:id="rId3"/>
              </a:rPr>
              <a:t>https://onlinelibrary.wiley.com/doi/10.1002/ijc.29568</a:t>
            </a:r>
            <a:endParaRPr/>
          </a:p>
          <a:p>
            <a:pPr indent="0" lvl="0" marL="0" rtl="0" algn="l">
              <a:spcBef>
                <a:spcPts val="0"/>
              </a:spcBef>
              <a:spcAft>
                <a:spcPts val="0"/>
              </a:spcAft>
              <a:buNone/>
            </a:pPr>
            <a:r>
              <a:rPr lang="en"/>
              <a:t>3  </a:t>
            </a:r>
            <a:r>
              <a:rPr lang="en" u="sng">
                <a:solidFill>
                  <a:schemeClr val="hlink"/>
                </a:solidFill>
                <a:hlinkClick r:id="rId4"/>
              </a:rPr>
              <a:t>https://www.ncbi.nlm.nih.gov/pmc/articles/PMC3163504/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032be34a1d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032be34a1d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2c56dea12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2c56dea12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There are examples e.g. MCF10-2A </a:t>
            </a:r>
            <a:endParaRPr sz="1600">
              <a:solidFill>
                <a:schemeClr val="dk1"/>
              </a:solidFill>
            </a:endParaRPr>
          </a:p>
          <a:p>
            <a:pPr indent="0" lvl="0" marL="0" rtl="0" algn="l">
              <a:spcBef>
                <a:spcPts val="0"/>
              </a:spcBef>
              <a:spcAft>
                <a:spcPts val="0"/>
              </a:spcAft>
              <a:buNone/>
            </a:pPr>
            <a:r>
              <a:rPr lang="en" sz="1600">
                <a:solidFill>
                  <a:schemeClr val="dk1"/>
                </a:solidFill>
              </a:rPr>
              <a:t>See: https://www.kaggle.com/code/alexandervc/mcf10-2a-p53onoff-cenpa-cell-cycle-01</a:t>
            </a:r>
            <a:endParaRPr sz="16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c56dea12c_0_3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12c56dea12c_0_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032be34a1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032be34a1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032be34a1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032be34a1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032be34a1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032be34a1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032be34a1d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032be34a1d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032be34a1d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032be34a1d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032be34a1d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032be34a1d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www.pnas.org/doi/full/10.1073/pnas.0706022104" TargetMode="External"/><Relationship Id="rId4" Type="http://schemas.openxmlformats.org/officeDocument/2006/relationships/image" Target="../media/image9.png"/><Relationship Id="rId5"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21.png"/><Relationship Id="rId6"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27.png"/><Relationship Id="rId5"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166650" y="964150"/>
            <a:ext cx="8810700" cy="22167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SzPct val="36666"/>
              <a:buNone/>
            </a:pPr>
            <a:r>
              <a:t/>
            </a:r>
            <a:endParaRPr sz="3000"/>
          </a:p>
          <a:p>
            <a:pPr indent="0" lvl="0" marL="0" rtl="0" algn="ctr">
              <a:lnSpc>
                <a:spcPct val="115000"/>
              </a:lnSpc>
              <a:spcBef>
                <a:spcPts val="0"/>
              </a:spcBef>
              <a:spcAft>
                <a:spcPts val="0"/>
              </a:spcAft>
              <a:buSzPct val="36666"/>
              <a:buNone/>
            </a:pPr>
            <a:r>
              <a:t/>
            </a:r>
            <a:endParaRPr sz="3000"/>
          </a:p>
          <a:p>
            <a:pPr indent="0" lvl="0" marL="0" rtl="0" algn="ctr">
              <a:lnSpc>
                <a:spcPct val="115000"/>
              </a:lnSpc>
              <a:spcBef>
                <a:spcPts val="0"/>
              </a:spcBef>
              <a:spcAft>
                <a:spcPts val="0"/>
              </a:spcAft>
              <a:buClr>
                <a:schemeClr val="dk1"/>
              </a:buClr>
              <a:buSzPct val="36666"/>
              <a:buFont typeface="Arial"/>
              <a:buNone/>
            </a:pPr>
            <a:r>
              <a:rPr b="1" lang="en" sz="3000"/>
              <a:t>“Cell cycle analysis based on scRNA-seq data”</a:t>
            </a:r>
            <a:endParaRPr b="1" sz="3000"/>
          </a:p>
          <a:p>
            <a:pPr indent="0" lvl="0" marL="0" rtl="0" algn="ctr">
              <a:lnSpc>
                <a:spcPct val="115000"/>
              </a:lnSpc>
              <a:spcBef>
                <a:spcPts val="0"/>
              </a:spcBef>
              <a:spcAft>
                <a:spcPts val="0"/>
              </a:spcAft>
              <a:buClr>
                <a:schemeClr val="dk1"/>
              </a:buClr>
              <a:buSzPct val="36666"/>
              <a:buFont typeface="Arial"/>
              <a:buNone/>
            </a:pPr>
            <a:r>
              <a:rPr b="1" lang="en" sz="3000"/>
              <a:t>“ “Fast” cell cycle for ESC and some cancers”</a:t>
            </a:r>
            <a:endParaRPr b="1" sz="3000"/>
          </a:p>
          <a:p>
            <a:pPr indent="0" lvl="0" marL="0" rtl="0" algn="ctr">
              <a:lnSpc>
                <a:spcPct val="115000"/>
              </a:lnSpc>
              <a:spcBef>
                <a:spcPts val="0"/>
              </a:spcBef>
              <a:spcAft>
                <a:spcPts val="0"/>
              </a:spcAft>
              <a:buSzPct val="45833"/>
              <a:buNone/>
            </a:pPr>
            <a:r>
              <a:t/>
            </a:r>
            <a:endParaRPr sz="2400"/>
          </a:p>
        </p:txBody>
      </p:sp>
      <p:sp>
        <p:nvSpPr>
          <p:cNvPr id="100" name="Google Shape;100;p25"/>
          <p:cNvSpPr txBox="1"/>
          <p:nvPr>
            <p:ph idx="1" type="subTitle"/>
          </p:nvPr>
        </p:nvSpPr>
        <p:spPr>
          <a:xfrm>
            <a:off x="311700" y="3214800"/>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1330"/>
              <a:buNone/>
            </a:pPr>
            <a:r>
              <a:rPr lang="en" sz="2087"/>
              <a:t>Alexander Chervov , Andrei Zinovyev et.al.</a:t>
            </a:r>
            <a:endParaRPr sz="2087"/>
          </a:p>
          <a:p>
            <a:pPr indent="0" lvl="0" marL="0" rtl="0" algn="ctr">
              <a:lnSpc>
                <a:spcPct val="80000"/>
              </a:lnSpc>
              <a:spcBef>
                <a:spcPts val="0"/>
              </a:spcBef>
              <a:spcAft>
                <a:spcPts val="0"/>
              </a:spcAft>
              <a:buSzPts val="1330"/>
              <a:buNone/>
            </a:pPr>
            <a:r>
              <a:rPr lang="en" sz="2087"/>
              <a:t>(Computational Biology group, Curie)</a:t>
            </a:r>
            <a:endParaRPr sz="2087"/>
          </a:p>
          <a:p>
            <a:pPr indent="0" lvl="0" marL="0" rtl="0" algn="ctr">
              <a:lnSpc>
                <a:spcPct val="80000"/>
              </a:lnSpc>
              <a:spcBef>
                <a:spcPts val="0"/>
              </a:spcBef>
              <a:spcAft>
                <a:spcPts val="0"/>
              </a:spcAft>
              <a:buSzPts val="1330"/>
              <a:buNone/>
            </a:pPr>
            <a:r>
              <a:t/>
            </a:r>
            <a:endParaRPr sz="2087"/>
          </a:p>
        </p:txBody>
      </p:sp>
      <p:pic>
        <p:nvPicPr>
          <p:cNvPr id="101" name="Google Shape;101;p25"/>
          <p:cNvPicPr preferRelativeResize="0"/>
          <p:nvPr/>
        </p:nvPicPr>
        <p:blipFill rotWithShape="1">
          <a:blip r:embed="rId3">
            <a:alphaModFix/>
          </a:blip>
          <a:srcRect b="0" l="0" r="0" t="0"/>
          <a:stretch/>
        </p:blipFill>
        <p:spPr>
          <a:xfrm>
            <a:off x="7639250" y="3763000"/>
            <a:ext cx="1193038" cy="1211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scRNA seq and cell cycle - first computational goals  </a:t>
            </a:r>
            <a:endParaRPr/>
          </a:p>
        </p:txBody>
      </p:sp>
      <p:sp>
        <p:nvSpPr>
          <p:cNvPr id="164" name="Google Shape;164;p34"/>
          <p:cNvSpPr txBox="1"/>
          <p:nvPr>
            <p:ph idx="1" type="body"/>
          </p:nvPr>
        </p:nvSpPr>
        <p:spPr>
          <a:xfrm>
            <a:off x="80250" y="1152475"/>
            <a:ext cx="4260300" cy="3416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b="1" lang="en"/>
              <a:t>Input data: </a:t>
            </a:r>
            <a:endParaRPr b="1"/>
          </a:p>
          <a:p>
            <a:pPr indent="0" lvl="0" marL="0" rtl="0" algn="l">
              <a:spcBef>
                <a:spcPts val="1200"/>
              </a:spcBef>
              <a:spcAft>
                <a:spcPts val="0"/>
              </a:spcAft>
              <a:buNone/>
            </a:pPr>
            <a:r>
              <a:rPr b="1" lang="en"/>
              <a:t>count matrix - cells x genes (no timestamps, not cell cycle phase markers) </a:t>
            </a:r>
            <a:endParaRPr b="1"/>
          </a:p>
          <a:p>
            <a:pPr indent="0" lvl="0" marL="0" rtl="0" algn="l">
              <a:spcBef>
                <a:spcPts val="1200"/>
              </a:spcBef>
              <a:spcAft>
                <a:spcPts val="0"/>
              </a:spcAft>
              <a:buNone/>
            </a:pPr>
            <a:r>
              <a:rPr b="1" lang="en"/>
              <a:t>Computational goals: </a:t>
            </a:r>
            <a:endParaRPr b="1"/>
          </a:p>
          <a:p>
            <a:pPr indent="-300037" lvl="0" marL="457200" rtl="0" algn="l">
              <a:spcBef>
                <a:spcPts val="1200"/>
              </a:spcBef>
              <a:spcAft>
                <a:spcPts val="0"/>
              </a:spcAft>
              <a:buSzPct val="100000"/>
              <a:buAutoNum type="arabicParenR"/>
            </a:pPr>
            <a:r>
              <a:rPr b="1" lang="en"/>
              <a:t>Are there proliferating cells at all ? </a:t>
            </a:r>
            <a:endParaRPr b="1"/>
          </a:p>
          <a:p>
            <a:pPr indent="-300037" lvl="0" marL="457200" rtl="0" algn="l">
              <a:spcBef>
                <a:spcPts val="0"/>
              </a:spcBef>
              <a:spcAft>
                <a:spcPts val="0"/>
              </a:spcAft>
              <a:buSzPct val="100000"/>
              <a:buAutoNum type="arabicParenR"/>
            </a:pPr>
            <a:r>
              <a:rPr b="1" lang="en"/>
              <a:t>For each cell determine the cell cycle phase</a:t>
            </a:r>
            <a:endParaRPr b="1"/>
          </a:p>
          <a:p>
            <a:pPr indent="-300037" lvl="0" marL="457200" rtl="0" algn="l">
              <a:spcBef>
                <a:spcPts val="0"/>
              </a:spcBef>
              <a:spcAft>
                <a:spcPts val="0"/>
              </a:spcAft>
              <a:buSzPct val="100000"/>
              <a:buAutoNum type="arabicParenR"/>
            </a:pPr>
            <a:r>
              <a:rPr b="1" lang="en"/>
              <a:t>Cell cycle pseudotime (i.e how far a cell is from mitosis)</a:t>
            </a:r>
            <a:endParaRPr b="1"/>
          </a:p>
          <a:p>
            <a:pPr indent="-300037" lvl="0" marL="457200" rtl="0" algn="l">
              <a:spcBef>
                <a:spcPts val="0"/>
              </a:spcBef>
              <a:spcAft>
                <a:spcPts val="0"/>
              </a:spcAft>
              <a:buSzPct val="100000"/>
              <a:buAutoNum type="arabicParenR"/>
            </a:pPr>
            <a:r>
              <a:rPr b="1" lang="en"/>
              <a:t>What genes are involved in cell cycle and </a:t>
            </a:r>
            <a:r>
              <a:rPr b="1" lang="en"/>
              <a:t>characterize</a:t>
            </a:r>
            <a:r>
              <a:rPr b="1" lang="en"/>
              <a:t> their changing along the cell cycle (further understand the regulation - transcriptional factors etc.)</a:t>
            </a:r>
            <a:endParaRPr b="1"/>
          </a:p>
          <a:p>
            <a:pPr indent="-300037" lvl="0" marL="457200" rtl="0" algn="l">
              <a:spcBef>
                <a:spcPts val="0"/>
              </a:spcBef>
              <a:spcAft>
                <a:spcPts val="0"/>
              </a:spcAft>
              <a:buSzPct val="100000"/>
              <a:buAutoNum type="arabicParenR"/>
            </a:pPr>
            <a:r>
              <a:rPr b="1" lang="en"/>
              <a:t>In some cases - “remove the cell cycle signal”, i.e. not better see other differences in cells we might what to </a:t>
            </a:r>
            <a:r>
              <a:rPr b="1" lang="en"/>
              <a:t>computationally</a:t>
            </a:r>
            <a:r>
              <a:rPr b="1" lang="en"/>
              <a:t> change the </a:t>
            </a:r>
            <a:r>
              <a:rPr b="1" lang="en"/>
              <a:t>transcriptome</a:t>
            </a:r>
            <a:r>
              <a:rPr b="1" lang="en"/>
              <a:t> as if all the cells at the same cell cycle position. </a:t>
            </a:r>
            <a:endParaRPr b="1"/>
          </a:p>
        </p:txBody>
      </p:sp>
      <p:pic>
        <p:nvPicPr>
          <p:cNvPr id="165" name="Google Shape;165;p34"/>
          <p:cNvPicPr preferRelativeResize="0"/>
          <p:nvPr/>
        </p:nvPicPr>
        <p:blipFill>
          <a:blip r:embed="rId3">
            <a:alphaModFix/>
          </a:blip>
          <a:stretch>
            <a:fillRect/>
          </a:stretch>
        </p:blipFill>
        <p:spPr>
          <a:xfrm>
            <a:off x="4406275" y="1017725"/>
            <a:ext cx="4800575" cy="3896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Message 1: in some cases it can be </a:t>
            </a:r>
            <a:r>
              <a:rPr lang="en"/>
              <a:t>easily</a:t>
            </a:r>
            <a:r>
              <a:rPr lang="en"/>
              <a:t> done</a:t>
            </a:r>
            <a:endParaRPr/>
          </a:p>
        </p:txBody>
      </p:sp>
      <p:sp>
        <p:nvSpPr>
          <p:cNvPr id="171" name="Google Shape;171;p35"/>
          <p:cNvSpPr txBox="1"/>
          <p:nvPr>
            <p:ph idx="1" type="body"/>
          </p:nvPr>
        </p:nvSpPr>
        <p:spPr>
          <a:xfrm>
            <a:off x="311700" y="1263925"/>
            <a:ext cx="31860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For: </a:t>
            </a:r>
            <a:endParaRPr/>
          </a:p>
          <a:p>
            <a:pPr indent="0" lvl="0" marL="0" rtl="0" algn="l">
              <a:spcBef>
                <a:spcPts val="1200"/>
              </a:spcBef>
              <a:spcAft>
                <a:spcPts val="0"/>
              </a:spcAft>
              <a:buNone/>
            </a:pPr>
            <a:r>
              <a:rPr lang="en"/>
              <a:t>1) the high quality data (and many cells), </a:t>
            </a:r>
            <a:endParaRPr/>
          </a:p>
          <a:p>
            <a:pPr indent="0" lvl="0" marL="0" rtl="0" algn="l">
              <a:spcBef>
                <a:spcPts val="1200"/>
              </a:spcBef>
              <a:spcAft>
                <a:spcPts val="0"/>
              </a:spcAft>
              <a:buNone/>
            </a:pPr>
            <a:r>
              <a:rPr lang="en"/>
              <a:t>2) with no much batch effects</a:t>
            </a:r>
            <a:endParaRPr/>
          </a:p>
          <a:p>
            <a:pPr indent="0" lvl="0" marL="0" rtl="0" algn="l">
              <a:spcBef>
                <a:spcPts val="1200"/>
              </a:spcBef>
              <a:spcAft>
                <a:spcPts val="0"/>
              </a:spcAft>
              <a:buNone/>
            </a:pPr>
            <a:r>
              <a:rPr lang="en"/>
              <a:t>3) … of course, there exceptions</a:t>
            </a:r>
            <a:endParaRPr/>
          </a:p>
          <a:p>
            <a:pPr indent="0" lvl="0" marL="0" rtl="0" algn="l">
              <a:spcBef>
                <a:spcPts val="1200"/>
              </a:spcBef>
              <a:spcAft>
                <a:spcPts val="1200"/>
              </a:spcAft>
              <a:buNone/>
            </a:pPr>
            <a:r>
              <a:rPr lang="en"/>
              <a:t>There is an approach where you can see resolve first questions quite in a simple and visually </a:t>
            </a:r>
            <a:r>
              <a:rPr lang="en"/>
              <a:t>interpretable</a:t>
            </a:r>
            <a:r>
              <a:rPr lang="en"/>
              <a:t> way: G1S/G2M plot from Tirosh et.al.</a:t>
            </a:r>
            <a:endParaRPr/>
          </a:p>
        </p:txBody>
      </p:sp>
      <p:pic>
        <p:nvPicPr>
          <p:cNvPr id="172" name="Google Shape;172;p35"/>
          <p:cNvPicPr preferRelativeResize="0"/>
          <p:nvPr/>
        </p:nvPicPr>
        <p:blipFill>
          <a:blip r:embed="rId3">
            <a:alphaModFix/>
          </a:blip>
          <a:stretch>
            <a:fillRect/>
          </a:stretch>
        </p:blipFill>
        <p:spPr>
          <a:xfrm>
            <a:off x="3600475" y="1152475"/>
            <a:ext cx="5594975" cy="3911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6"/>
          <p:cNvSpPr txBox="1"/>
          <p:nvPr>
            <p:ph idx="1" type="body"/>
          </p:nvPr>
        </p:nvSpPr>
        <p:spPr>
          <a:xfrm>
            <a:off x="4699600" y="154400"/>
            <a:ext cx="4072200" cy="471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arenR"/>
            </a:pPr>
            <a:r>
              <a:rPr lang="en" sz="1700"/>
              <a:t>Two sets of genes: “G1/S peaking”; “G2/M peaking”</a:t>
            </a:r>
            <a:endParaRPr sz="1700"/>
          </a:p>
          <a:p>
            <a:pPr indent="0" lvl="0" marL="457200" rtl="0" algn="l">
              <a:spcBef>
                <a:spcPts val="1600"/>
              </a:spcBef>
              <a:spcAft>
                <a:spcPts val="0"/>
              </a:spcAft>
              <a:buNone/>
            </a:pPr>
            <a:r>
              <a:rPr lang="en" sz="1700"/>
              <a:t>(Clever choice of those 50+50 genes out of the thousand which work pretty stable for most datasets)</a:t>
            </a:r>
            <a:endParaRPr sz="1700"/>
          </a:p>
          <a:p>
            <a:pPr indent="-336550" lvl="0" marL="457200" rtl="0" algn="l">
              <a:spcBef>
                <a:spcPts val="1600"/>
              </a:spcBef>
              <a:spcAft>
                <a:spcPts val="0"/>
              </a:spcAft>
              <a:buSzPts val="1700"/>
              <a:buAutoNum type="arabicParenR"/>
            </a:pPr>
            <a:r>
              <a:rPr lang="en" sz="1700"/>
              <a:t>For each cell calculate averages over these groups of genes</a:t>
            </a:r>
            <a:endParaRPr sz="1700"/>
          </a:p>
          <a:p>
            <a:pPr indent="-336550" lvl="0" marL="457200" rtl="0" algn="l">
              <a:spcBef>
                <a:spcPts val="0"/>
              </a:spcBef>
              <a:spcAft>
                <a:spcPts val="0"/>
              </a:spcAft>
              <a:buSzPts val="1700"/>
              <a:buAutoNum type="arabicParenR"/>
            </a:pPr>
            <a:r>
              <a:rPr lang="en" sz="1700"/>
              <a:t>Got two numbers for each cell, plot a point with these coordinates</a:t>
            </a:r>
            <a:endParaRPr sz="1700"/>
          </a:p>
          <a:p>
            <a:pPr indent="0" lvl="0" marL="0" rtl="0" algn="l">
              <a:spcBef>
                <a:spcPts val="1600"/>
              </a:spcBef>
              <a:spcAft>
                <a:spcPts val="1600"/>
              </a:spcAft>
              <a:buNone/>
            </a:pPr>
            <a:r>
              <a:rPr lang="en" sz="1700"/>
              <a:t>It works for many cases, but not for all - see discussion below. </a:t>
            </a:r>
            <a:endParaRPr sz="1700"/>
          </a:p>
        </p:txBody>
      </p:sp>
      <p:sp>
        <p:nvSpPr>
          <p:cNvPr id="178" name="Google Shape;178;p36"/>
          <p:cNvSpPr txBox="1"/>
          <p:nvPr/>
        </p:nvSpPr>
        <p:spPr>
          <a:xfrm>
            <a:off x="163950" y="154400"/>
            <a:ext cx="4304100" cy="134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Clr>
                <a:schemeClr val="dk1"/>
              </a:buClr>
              <a:buSzPts val="1100"/>
              <a:buFont typeface="Arial"/>
              <a:buNone/>
            </a:pPr>
            <a:r>
              <a:rPr lang="en" sz="1700">
                <a:solidFill>
                  <a:schemeClr val="dk2"/>
                </a:solidFill>
              </a:rPr>
              <a:t>Tirosh G1S/G2M </a:t>
            </a:r>
            <a:r>
              <a:rPr lang="en" sz="1700">
                <a:solidFill>
                  <a:schemeClr val="dk2"/>
                </a:solidFill>
              </a:rPr>
              <a:t>“phase” plot (from Regev lab papers ~2015-16), simple, but powerful. Same construction for any data, highly interpretable: </a:t>
            </a:r>
            <a:endParaRPr/>
          </a:p>
        </p:txBody>
      </p:sp>
      <p:pic>
        <p:nvPicPr>
          <p:cNvPr id="179" name="Google Shape;179;p36"/>
          <p:cNvPicPr preferRelativeResize="0"/>
          <p:nvPr/>
        </p:nvPicPr>
        <p:blipFill>
          <a:blip r:embed="rId3">
            <a:alphaModFix/>
          </a:blip>
          <a:stretch>
            <a:fillRect/>
          </a:stretch>
        </p:blipFill>
        <p:spPr>
          <a:xfrm>
            <a:off x="141350" y="2036175"/>
            <a:ext cx="4349300" cy="2903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7"/>
          <p:cNvSpPr txBox="1"/>
          <p:nvPr>
            <p:ph idx="1" type="body"/>
          </p:nvPr>
        </p:nvSpPr>
        <p:spPr>
          <a:xfrm>
            <a:off x="4814700" y="-25"/>
            <a:ext cx="4285200" cy="51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u="sng"/>
              <a:t>Interpretability</a:t>
            </a:r>
            <a:r>
              <a:rPr lang="en" sz="1100"/>
              <a:t>: </a:t>
            </a:r>
            <a:endParaRPr sz="1100"/>
          </a:p>
          <a:p>
            <a:pPr indent="-298450" lvl="0" marL="457200" rtl="0" algn="l">
              <a:spcBef>
                <a:spcPts val="1600"/>
              </a:spcBef>
              <a:spcAft>
                <a:spcPts val="0"/>
              </a:spcAft>
              <a:buSzPts val="1100"/>
              <a:buChar char="●"/>
            </a:pPr>
            <a:r>
              <a:rPr lang="en" sz="1100"/>
              <a:t>G0 - (quiescence phase) - slogan to remember “G0-near zero” - easy to expect/explain cause cell cycle genes are low expressed - so should not be proliferation </a:t>
            </a:r>
            <a:endParaRPr sz="1100"/>
          </a:p>
          <a:p>
            <a:pPr indent="-298450" lvl="0" marL="457200" rtl="0" algn="l">
              <a:spcBef>
                <a:spcPts val="0"/>
              </a:spcBef>
              <a:spcAft>
                <a:spcPts val="0"/>
              </a:spcAft>
              <a:buSzPts val="1100"/>
              <a:buChar char="●"/>
            </a:pPr>
            <a:r>
              <a:rPr lang="en" sz="1100"/>
              <a:t>Mitosis - always on the top part of the figures - because y-axis combines the genes which are top in Mitosis (Cyclin A,B)</a:t>
            </a:r>
            <a:endParaRPr sz="1100"/>
          </a:p>
          <a:p>
            <a:pPr indent="-298450" lvl="0" marL="457200" rtl="0" algn="l">
              <a:spcBef>
                <a:spcPts val="0"/>
              </a:spcBef>
              <a:spcAft>
                <a:spcPts val="0"/>
              </a:spcAft>
              <a:buSzPts val="1100"/>
              <a:buChar char="●"/>
            </a:pPr>
            <a:r>
              <a:rPr lang="en" sz="1100"/>
              <a:t>Transition from G1 to S-phase is clearly seen as turning point of trajectory - G1S genes for chosen like that </a:t>
            </a:r>
            <a:endParaRPr sz="1100"/>
          </a:p>
          <a:p>
            <a:pPr indent="-298450" lvl="0" marL="457200" rtl="0" algn="l">
              <a:spcBef>
                <a:spcPts val="0"/>
              </a:spcBef>
              <a:spcAft>
                <a:spcPts val="0"/>
              </a:spcAft>
              <a:buSzPts val="1100"/>
              <a:buChar char="●"/>
            </a:pPr>
            <a:r>
              <a:rPr lang="en" sz="1100"/>
              <a:t>Mitosis well-known to be quite short, so not clearly separated from G2 on plot</a:t>
            </a:r>
            <a:endParaRPr sz="1100"/>
          </a:p>
          <a:p>
            <a:pPr indent="-298450" lvl="0" marL="457200" rtl="0" algn="l">
              <a:spcBef>
                <a:spcPts val="0"/>
              </a:spcBef>
              <a:spcAft>
                <a:spcPts val="0"/>
              </a:spcAft>
              <a:buSzPts val="1100"/>
              <a:buChar char="●"/>
            </a:pPr>
            <a:r>
              <a:rPr lang="en" sz="1100"/>
              <a:t>After Mitosis cell is splitted in two parts so the number of transcripts should be reduced twice - that is seen for good quality datasets - total counts falls down after Mitosis</a:t>
            </a:r>
            <a:endParaRPr sz="1100"/>
          </a:p>
          <a:p>
            <a:pPr indent="-298450" lvl="0" marL="457200" rtl="0" algn="l">
              <a:spcBef>
                <a:spcPts val="0"/>
              </a:spcBef>
              <a:spcAft>
                <a:spcPts val="0"/>
              </a:spcAft>
              <a:buSzPts val="1100"/>
              <a:buChar char="●"/>
            </a:pPr>
            <a:r>
              <a:rPr b="1" lang="en" sz="1100"/>
              <a:t>Less expected:</a:t>
            </a:r>
            <a:endParaRPr b="1" sz="1100"/>
          </a:p>
          <a:p>
            <a:pPr indent="-298450" lvl="0" marL="457200" rtl="0" algn="l">
              <a:spcBef>
                <a:spcPts val="0"/>
              </a:spcBef>
              <a:spcAft>
                <a:spcPts val="0"/>
              </a:spcAft>
              <a:buSzPts val="1100"/>
              <a:buChar char="●"/>
            </a:pPr>
            <a:r>
              <a:rPr lang="en" sz="1100"/>
              <a:t>It really works (i.e. not spoiled by noise). And  for may datasets (stability), you see the “hole” at the center - indiction of cyclic nature of the process</a:t>
            </a:r>
            <a:endParaRPr sz="1100"/>
          </a:p>
          <a:p>
            <a:pPr indent="-298450" lvl="0" marL="457200" rtl="0" algn="l">
              <a:spcBef>
                <a:spcPts val="0"/>
              </a:spcBef>
              <a:spcAft>
                <a:spcPts val="0"/>
              </a:spcAft>
              <a:buSzPts val="1100"/>
              <a:buChar char="●"/>
            </a:pPr>
            <a:r>
              <a:rPr lang="en" sz="1100"/>
              <a:t>That implies that hundreds genes works in a bit unexpectedly synchronized  manner - since we average many genes and see less noisy result</a:t>
            </a:r>
            <a:endParaRPr sz="1100"/>
          </a:p>
          <a:p>
            <a:pPr indent="-298450" lvl="0" marL="457200" rtl="0" algn="l">
              <a:spcBef>
                <a:spcPts val="0"/>
              </a:spcBef>
              <a:spcAft>
                <a:spcPts val="0"/>
              </a:spcAft>
              <a:buSzPts val="1100"/>
              <a:buChar char="●"/>
            </a:pPr>
            <a:r>
              <a:rPr lang="en" sz="1100"/>
              <a:t>Figure is segmented (“triangle”), segments - partly correspond to (sub)-phases - correspond </a:t>
            </a:r>
            <a:r>
              <a:rPr lang="en" sz="1100"/>
              <a:t>activation</a:t>
            </a:r>
            <a:r>
              <a:rPr lang="en" sz="1100"/>
              <a:t> of powerful TF like E2F*</a:t>
            </a:r>
            <a:endParaRPr sz="1100"/>
          </a:p>
        </p:txBody>
      </p:sp>
      <p:sp>
        <p:nvSpPr>
          <p:cNvPr id="185" name="Google Shape;185;p37"/>
          <p:cNvSpPr txBox="1"/>
          <p:nvPr/>
        </p:nvSpPr>
        <p:spPr>
          <a:xfrm>
            <a:off x="91800" y="3299450"/>
            <a:ext cx="47229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t>Travel along the cell cycle:</a:t>
            </a:r>
            <a:r>
              <a:rPr lang="en"/>
              <a:t> </a:t>
            </a:r>
            <a:endParaRPr/>
          </a:p>
          <a:p>
            <a:pPr indent="0" lvl="0" marL="0" rtl="0" algn="l">
              <a:spcBef>
                <a:spcPts val="0"/>
              </a:spcBef>
              <a:spcAft>
                <a:spcPts val="0"/>
              </a:spcAft>
              <a:buNone/>
            </a:pPr>
            <a:r>
              <a:rPr lang="en"/>
              <a:t>Starting at G0, </a:t>
            </a:r>
            <a:r>
              <a:rPr lang="en">
                <a:solidFill>
                  <a:schemeClr val="dk1"/>
                </a:solidFill>
              </a:rPr>
              <a:t>mainly </a:t>
            </a:r>
            <a:r>
              <a:rPr lang="en"/>
              <a:t>G1/S genes starts to grow. At transition point G1S, the other set of genes (G2/M) accelerates significantly while G1/S begin to fall.  </a:t>
            </a:r>
            <a:endParaRPr/>
          </a:p>
          <a:p>
            <a:pPr indent="0" lvl="0" marL="0" rtl="0" algn="l">
              <a:spcBef>
                <a:spcPts val="0"/>
              </a:spcBef>
              <a:spcAft>
                <a:spcPts val="0"/>
              </a:spcAft>
              <a:buNone/>
            </a:pPr>
            <a:r>
              <a:rPr lang="en"/>
              <a:t>After Mitosis cell goes to post-mitotic G1 where all cc-genes are going down. At Restriction point cell decides to go to G0 or to the next cell cycle (G1).  </a:t>
            </a:r>
            <a:endParaRPr/>
          </a:p>
        </p:txBody>
      </p:sp>
      <p:pic>
        <p:nvPicPr>
          <p:cNvPr id="186" name="Google Shape;186;p37"/>
          <p:cNvPicPr preferRelativeResize="0"/>
          <p:nvPr/>
        </p:nvPicPr>
        <p:blipFill>
          <a:blip r:embed="rId3">
            <a:alphaModFix/>
          </a:blip>
          <a:stretch>
            <a:fillRect/>
          </a:stretch>
        </p:blipFill>
        <p:spPr>
          <a:xfrm>
            <a:off x="0" y="0"/>
            <a:ext cx="4722901" cy="3299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8"/>
          <p:cNvSpPr txBox="1"/>
          <p:nvPr>
            <p:ph type="title"/>
          </p:nvPr>
        </p:nvSpPr>
        <p:spPr>
          <a:xfrm>
            <a:off x="5091650" y="307875"/>
            <a:ext cx="393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Explanation</a:t>
            </a:r>
            <a:r>
              <a:rPr lang="en"/>
              <a:t> of the triangle</a:t>
            </a:r>
            <a:endParaRPr/>
          </a:p>
        </p:txBody>
      </p:sp>
      <p:sp>
        <p:nvSpPr>
          <p:cNvPr id="192" name="Google Shape;192;p38"/>
          <p:cNvSpPr txBox="1"/>
          <p:nvPr>
            <p:ph idx="1" type="body"/>
          </p:nvPr>
        </p:nvSpPr>
        <p:spPr>
          <a:xfrm>
            <a:off x="4868975" y="4457700"/>
            <a:ext cx="3988800" cy="351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u="sng">
                <a:solidFill>
                  <a:srgbClr val="2200CC"/>
                </a:solidFill>
                <a:hlinkClick r:id="rId3">
                  <a:extLst>
                    <a:ext uri="{A12FA001-AC4F-418D-AE19-62706E023703}">
                      <ahyp:hlinkClr val="tx"/>
                    </a:ext>
                  </a:extLst>
                </a:hlinkClick>
              </a:rPr>
              <a:t>https://www.pnas.org/doi/full/10.1073/pnas.0706022104</a:t>
            </a:r>
            <a:endParaRPr sz="1100">
              <a:solidFill>
                <a:schemeClr val="dk1"/>
              </a:solidFill>
            </a:endParaRPr>
          </a:p>
          <a:p>
            <a:pPr indent="0" lvl="0" marL="0" rtl="0" algn="l">
              <a:spcBef>
                <a:spcPts val="0"/>
              </a:spcBef>
              <a:spcAft>
                <a:spcPts val="1600"/>
              </a:spcAft>
              <a:buNone/>
            </a:pPr>
            <a:r>
              <a:t/>
            </a:r>
            <a:endParaRPr/>
          </a:p>
        </p:txBody>
      </p:sp>
      <p:pic>
        <p:nvPicPr>
          <p:cNvPr id="193" name="Google Shape;193;p38"/>
          <p:cNvPicPr preferRelativeResize="0"/>
          <p:nvPr/>
        </p:nvPicPr>
        <p:blipFill>
          <a:blip r:embed="rId4">
            <a:alphaModFix/>
          </a:blip>
          <a:stretch>
            <a:fillRect/>
          </a:stretch>
        </p:blipFill>
        <p:spPr>
          <a:xfrm>
            <a:off x="66125" y="-34300"/>
            <a:ext cx="4828349" cy="5143500"/>
          </a:xfrm>
          <a:prstGeom prst="rect">
            <a:avLst/>
          </a:prstGeom>
          <a:noFill/>
          <a:ln>
            <a:noFill/>
          </a:ln>
        </p:spPr>
      </p:pic>
      <p:pic>
        <p:nvPicPr>
          <p:cNvPr id="194" name="Google Shape;194;p38"/>
          <p:cNvPicPr preferRelativeResize="0"/>
          <p:nvPr/>
        </p:nvPicPr>
        <p:blipFill>
          <a:blip r:embed="rId5">
            <a:alphaModFix/>
          </a:blip>
          <a:stretch>
            <a:fillRect/>
          </a:stretch>
        </p:blipFill>
        <p:spPr>
          <a:xfrm>
            <a:off x="5004896" y="1474475"/>
            <a:ext cx="3479875" cy="2708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9"/>
          <p:cNvSpPr txBox="1"/>
          <p:nvPr>
            <p:ph type="title"/>
          </p:nvPr>
        </p:nvSpPr>
        <p:spPr>
          <a:xfrm>
            <a:off x="6262900" y="183350"/>
            <a:ext cx="2569500" cy="8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“G2M genes”</a:t>
            </a:r>
            <a:endParaRPr/>
          </a:p>
        </p:txBody>
      </p:sp>
      <p:sp>
        <p:nvSpPr>
          <p:cNvPr id="200" name="Google Shape;200;p39"/>
          <p:cNvSpPr txBox="1"/>
          <p:nvPr>
            <p:ph idx="1" type="body"/>
          </p:nvPr>
        </p:nvSpPr>
        <p:spPr>
          <a:xfrm>
            <a:off x="6176050" y="965000"/>
            <a:ext cx="2788800" cy="4072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All peak near M-phase</a:t>
            </a:r>
            <a:endParaRPr sz="1700"/>
          </a:p>
          <a:p>
            <a:pPr indent="-336550" lvl="0" marL="457200" rtl="0" algn="l">
              <a:spcBef>
                <a:spcPts val="0"/>
              </a:spcBef>
              <a:spcAft>
                <a:spcPts val="0"/>
              </a:spcAft>
              <a:buSzPts val="1700"/>
              <a:buChar char="●"/>
            </a:pPr>
            <a:r>
              <a:rPr lang="en" sz="1700"/>
              <a:t>Cyclin-B</a:t>
            </a:r>
            <a:endParaRPr sz="1700"/>
          </a:p>
          <a:p>
            <a:pPr indent="-336550" lvl="0" marL="457200" rtl="0" algn="l">
              <a:spcBef>
                <a:spcPts val="0"/>
              </a:spcBef>
              <a:spcAft>
                <a:spcPts val="0"/>
              </a:spcAft>
              <a:buSzPts val="1700"/>
              <a:buChar char="●"/>
            </a:pPr>
            <a:r>
              <a:rPr lang="en" sz="1700"/>
              <a:t>Mostly targets of FOXM1 transcription factor</a:t>
            </a:r>
            <a:endParaRPr sz="1700"/>
          </a:p>
          <a:p>
            <a:pPr indent="-336550" lvl="0" marL="457200" rtl="0" algn="l">
              <a:spcBef>
                <a:spcPts val="0"/>
              </a:spcBef>
              <a:spcAft>
                <a:spcPts val="0"/>
              </a:spcAft>
              <a:buSzPts val="1700"/>
              <a:buChar char="●"/>
            </a:pPr>
            <a:r>
              <a:rPr lang="en" sz="1700"/>
              <a:t>TOP2A, UBE2C, CENPA/F, KIF*, CDCA*,AURKB,</a:t>
            </a:r>
            <a:endParaRPr sz="1700"/>
          </a:p>
          <a:p>
            <a:pPr indent="-336550" lvl="0" marL="457200" rtl="0" algn="l">
              <a:spcBef>
                <a:spcPts val="0"/>
              </a:spcBef>
              <a:spcAft>
                <a:spcPts val="0"/>
              </a:spcAft>
              <a:buSzPts val="1700"/>
              <a:buChar char="●"/>
            </a:pPr>
            <a:r>
              <a:rPr lang="en" sz="1700"/>
              <a:t>There are some differences HN1,LBR are not 0 at G0,  etc</a:t>
            </a:r>
            <a:endParaRPr sz="1700"/>
          </a:p>
        </p:txBody>
      </p:sp>
      <p:pic>
        <p:nvPicPr>
          <p:cNvPr id="201" name="Google Shape;201;p39"/>
          <p:cNvPicPr preferRelativeResize="0"/>
          <p:nvPr/>
        </p:nvPicPr>
        <p:blipFill>
          <a:blip r:embed="rId3">
            <a:alphaModFix/>
          </a:blip>
          <a:stretch>
            <a:fillRect/>
          </a:stretch>
        </p:blipFill>
        <p:spPr>
          <a:xfrm>
            <a:off x="0" y="0"/>
            <a:ext cx="607755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0"/>
          <p:cNvSpPr txBox="1"/>
          <p:nvPr>
            <p:ph type="title"/>
          </p:nvPr>
        </p:nvSpPr>
        <p:spPr>
          <a:xfrm>
            <a:off x="6127800" y="57900"/>
            <a:ext cx="270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“G1S genes”</a:t>
            </a:r>
            <a:endParaRPr/>
          </a:p>
        </p:txBody>
      </p:sp>
      <p:sp>
        <p:nvSpPr>
          <p:cNvPr id="207" name="Google Shape;207;p40"/>
          <p:cNvSpPr txBox="1"/>
          <p:nvPr>
            <p:ph idx="1" type="body"/>
          </p:nvPr>
        </p:nvSpPr>
        <p:spPr>
          <a:xfrm>
            <a:off x="5793450" y="630600"/>
            <a:ext cx="3373200" cy="399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All peak at G1/S transition point. Almost all behave very similar.</a:t>
            </a:r>
            <a:endParaRPr/>
          </a:p>
          <a:p>
            <a:pPr indent="-342900" lvl="0" marL="457200" rtl="0" algn="l">
              <a:spcBef>
                <a:spcPts val="0"/>
              </a:spcBef>
              <a:spcAft>
                <a:spcPts val="0"/>
              </a:spcAft>
              <a:buSzPts val="1800"/>
              <a:buChar char="●"/>
            </a:pPr>
            <a:r>
              <a:rPr lang="en"/>
              <a:t>Cyclins-E: CCNE1,CCNE2 </a:t>
            </a:r>
            <a:endParaRPr/>
          </a:p>
          <a:p>
            <a:pPr indent="-342900" lvl="0" marL="457200" rtl="0" algn="l">
              <a:spcBef>
                <a:spcPts val="0"/>
              </a:spcBef>
              <a:spcAft>
                <a:spcPts val="0"/>
              </a:spcAft>
              <a:buSzPts val="1800"/>
              <a:buChar char="●"/>
            </a:pPr>
            <a:r>
              <a:rPr lang="en"/>
              <a:t>Targets of the transcription factor E2F1</a:t>
            </a:r>
            <a:endParaRPr/>
          </a:p>
          <a:p>
            <a:pPr indent="-342900" lvl="0" marL="457200" rtl="0" algn="l">
              <a:spcBef>
                <a:spcPts val="0"/>
              </a:spcBef>
              <a:spcAft>
                <a:spcPts val="0"/>
              </a:spcAft>
              <a:buSzPts val="1800"/>
              <a:buChar char="●"/>
            </a:pPr>
            <a:r>
              <a:rPr lang="en"/>
              <a:t>There are some differences: most like CCNE fall to 0 before G2, while others GMNN decrease quite much slowly </a:t>
            </a:r>
            <a:endParaRPr/>
          </a:p>
        </p:txBody>
      </p:sp>
      <p:pic>
        <p:nvPicPr>
          <p:cNvPr id="208" name="Google Shape;208;p40"/>
          <p:cNvPicPr preferRelativeResize="0"/>
          <p:nvPr/>
        </p:nvPicPr>
        <p:blipFill>
          <a:blip r:embed="rId3">
            <a:alphaModFix/>
          </a:blip>
          <a:stretch>
            <a:fillRect/>
          </a:stretch>
        </p:blipFill>
        <p:spPr>
          <a:xfrm>
            <a:off x="0" y="0"/>
            <a:ext cx="5714175"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41"/>
          <p:cNvPicPr preferRelativeResize="0"/>
          <p:nvPr/>
        </p:nvPicPr>
        <p:blipFill>
          <a:blip r:embed="rId3">
            <a:alphaModFix/>
          </a:blip>
          <a:stretch>
            <a:fillRect/>
          </a:stretch>
        </p:blipFill>
        <p:spPr>
          <a:xfrm>
            <a:off x="0" y="0"/>
            <a:ext cx="4168849" cy="2846775"/>
          </a:xfrm>
          <a:prstGeom prst="rect">
            <a:avLst/>
          </a:prstGeom>
          <a:noFill/>
          <a:ln>
            <a:noFill/>
          </a:ln>
        </p:spPr>
      </p:pic>
      <p:pic>
        <p:nvPicPr>
          <p:cNvPr id="215" name="Google Shape;215;p41"/>
          <p:cNvPicPr preferRelativeResize="0"/>
          <p:nvPr/>
        </p:nvPicPr>
        <p:blipFill>
          <a:blip r:embed="rId4">
            <a:alphaModFix/>
          </a:blip>
          <a:stretch>
            <a:fillRect/>
          </a:stretch>
        </p:blipFill>
        <p:spPr>
          <a:xfrm>
            <a:off x="4120600" y="0"/>
            <a:ext cx="5023400" cy="2798525"/>
          </a:xfrm>
          <a:prstGeom prst="rect">
            <a:avLst/>
          </a:prstGeom>
          <a:noFill/>
          <a:ln>
            <a:noFill/>
          </a:ln>
        </p:spPr>
      </p:pic>
      <p:pic>
        <p:nvPicPr>
          <p:cNvPr id="216" name="Google Shape;216;p41"/>
          <p:cNvPicPr preferRelativeResize="0"/>
          <p:nvPr/>
        </p:nvPicPr>
        <p:blipFill>
          <a:blip r:embed="rId5">
            <a:alphaModFix/>
          </a:blip>
          <a:stretch>
            <a:fillRect/>
          </a:stretch>
        </p:blipFill>
        <p:spPr>
          <a:xfrm>
            <a:off x="0" y="2846775"/>
            <a:ext cx="4168849" cy="2296725"/>
          </a:xfrm>
          <a:prstGeom prst="rect">
            <a:avLst/>
          </a:prstGeom>
          <a:noFill/>
          <a:ln>
            <a:noFill/>
          </a:ln>
        </p:spPr>
      </p:pic>
      <p:pic>
        <p:nvPicPr>
          <p:cNvPr id="217" name="Google Shape;217;p41"/>
          <p:cNvPicPr preferRelativeResize="0"/>
          <p:nvPr/>
        </p:nvPicPr>
        <p:blipFill>
          <a:blip r:embed="rId6">
            <a:alphaModFix/>
          </a:blip>
          <a:stretch>
            <a:fillRect/>
          </a:stretch>
        </p:blipFill>
        <p:spPr>
          <a:xfrm>
            <a:off x="4168850" y="2794264"/>
            <a:ext cx="4975150" cy="234923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2"/>
          <p:cNvSpPr txBox="1"/>
          <p:nvPr>
            <p:ph type="title"/>
          </p:nvPr>
        </p:nvSpPr>
        <p:spPr>
          <a:xfrm>
            <a:off x="0" y="0"/>
            <a:ext cx="9144000" cy="9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Single nucleus RNA sequencing &gt;= 700 000 cells at once, but higher dropout, still “standard” cc - recognizable pattern. MCF7, A549, K562 </a:t>
            </a:r>
            <a:endParaRPr sz="2200"/>
          </a:p>
        </p:txBody>
      </p:sp>
      <p:pic>
        <p:nvPicPr>
          <p:cNvPr id="223" name="Google Shape;223;p42"/>
          <p:cNvPicPr preferRelativeResize="0"/>
          <p:nvPr/>
        </p:nvPicPr>
        <p:blipFill>
          <a:blip r:embed="rId3">
            <a:alphaModFix/>
          </a:blip>
          <a:stretch>
            <a:fillRect/>
          </a:stretch>
        </p:blipFill>
        <p:spPr>
          <a:xfrm>
            <a:off x="0" y="1017725"/>
            <a:ext cx="3271375" cy="4125775"/>
          </a:xfrm>
          <a:prstGeom prst="rect">
            <a:avLst/>
          </a:prstGeom>
          <a:noFill/>
          <a:ln>
            <a:noFill/>
          </a:ln>
        </p:spPr>
      </p:pic>
      <p:pic>
        <p:nvPicPr>
          <p:cNvPr id="224" name="Google Shape;224;p42"/>
          <p:cNvPicPr preferRelativeResize="0"/>
          <p:nvPr/>
        </p:nvPicPr>
        <p:blipFill>
          <a:blip r:embed="rId4">
            <a:alphaModFix/>
          </a:blip>
          <a:stretch>
            <a:fillRect/>
          </a:stretch>
        </p:blipFill>
        <p:spPr>
          <a:xfrm>
            <a:off x="3271375" y="1017725"/>
            <a:ext cx="3059075" cy="4125776"/>
          </a:xfrm>
          <a:prstGeom prst="rect">
            <a:avLst/>
          </a:prstGeom>
          <a:noFill/>
          <a:ln>
            <a:noFill/>
          </a:ln>
        </p:spPr>
      </p:pic>
      <p:pic>
        <p:nvPicPr>
          <p:cNvPr id="225" name="Google Shape;225;p42"/>
          <p:cNvPicPr preferRelativeResize="0"/>
          <p:nvPr/>
        </p:nvPicPr>
        <p:blipFill>
          <a:blip r:embed="rId5">
            <a:alphaModFix/>
          </a:blip>
          <a:stretch>
            <a:fillRect/>
          </a:stretch>
        </p:blipFill>
        <p:spPr>
          <a:xfrm>
            <a:off x="6330450" y="1025150"/>
            <a:ext cx="2813549" cy="4110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Hints</a:t>
            </a:r>
            <a:endParaRPr/>
          </a:p>
        </p:txBody>
      </p:sp>
      <p:sp>
        <p:nvSpPr>
          <p:cNvPr id="231" name="Google Shape;231;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not use UMAP,TSNE, any non-linear method for cell cycle analysis</a:t>
            </a:r>
            <a:endParaRPr/>
          </a:p>
          <a:p>
            <a:pPr indent="0" lvl="0" marL="0" rtl="0" algn="l">
              <a:spcBef>
                <a:spcPts val="1600"/>
              </a:spcBef>
              <a:spcAft>
                <a:spcPts val="0"/>
              </a:spcAft>
              <a:buNone/>
            </a:pPr>
            <a:r>
              <a:rPr lang="en"/>
              <a:t>Split the cell types and batches to get clearer picture</a:t>
            </a:r>
            <a:endParaRPr/>
          </a:p>
          <a:p>
            <a:pPr indent="0" lvl="0" marL="0" rtl="0" algn="l">
              <a:spcBef>
                <a:spcPts val="1600"/>
              </a:spcBef>
              <a:spcAft>
                <a:spcPts val="0"/>
              </a:spcAft>
              <a:buNone/>
            </a:pPr>
            <a:r>
              <a:rPr lang="en"/>
              <a:t>Do not use many cell cycle related genes in the analysis , just use only these 100 Tirosh genes.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6"/>
          <p:cNvSpPr txBox="1"/>
          <p:nvPr>
            <p:ph type="title"/>
          </p:nvPr>
        </p:nvSpPr>
        <p:spPr>
          <a:xfrm>
            <a:off x="311700" y="21509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Part 1. Introduction.</a:t>
            </a:r>
            <a:endParaRPr/>
          </a:p>
          <a:p>
            <a:pPr indent="0" lvl="0" marL="0" rtl="0" algn="ctr">
              <a:spcBef>
                <a:spcPts val="0"/>
              </a:spcBef>
              <a:spcAft>
                <a:spcPts val="0"/>
              </a:spcAft>
              <a:buNone/>
            </a:pPr>
            <a:r>
              <a:rPr lang="en"/>
              <a:t>Generalities on cell cycle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4"/>
          <p:cNvSpPr txBox="1"/>
          <p:nvPr>
            <p:ph type="title"/>
          </p:nvPr>
        </p:nvSpPr>
        <p:spPr>
          <a:xfrm>
            <a:off x="311700" y="21509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Part 2.2  scRNA-seq and cell cycle</a:t>
            </a:r>
            <a:endParaRPr/>
          </a:p>
          <a:p>
            <a:pPr indent="0" lvl="0" marL="0" rtl="0" algn="ctr">
              <a:spcBef>
                <a:spcPts val="0"/>
              </a:spcBef>
              <a:spcAft>
                <a:spcPts val="0"/>
              </a:spcAft>
              <a:buNone/>
            </a:pPr>
            <a:r>
              <a:rPr lang="en"/>
              <a:t>“Fast cell cycle”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5"/>
          <p:cNvSpPr txBox="1"/>
          <p:nvPr>
            <p:ph type="title"/>
          </p:nvPr>
        </p:nvSpPr>
        <p:spPr>
          <a:xfrm>
            <a:off x="171450" y="317175"/>
            <a:ext cx="8661000" cy="70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Context 1 - </a:t>
            </a:r>
            <a:r>
              <a:rPr lang="en"/>
              <a:t>Reminder</a:t>
            </a:r>
            <a:r>
              <a:rPr lang="en"/>
              <a:t> ESC cell cycles is “fast” </a:t>
            </a:r>
            <a:endParaRPr/>
          </a:p>
        </p:txBody>
      </p:sp>
      <p:sp>
        <p:nvSpPr>
          <p:cNvPr id="242" name="Google Shape;242;p45"/>
          <p:cNvSpPr txBox="1"/>
          <p:nvPr>
            <p:ph idx="1" type="body"/>
          </p:nvPr>
        </p:nvSpPr>
        <p:spPr>
          <a:xfrm>
            <a:off x="311700" y="1152475"/>
            <a:ext cx="3628500" cy="3660300"/>
          </a:xfrm>
          <a:prstGeom prst="rect">
            <a:avLst/>
          </a:prstGeom>
        </p:spPr>
        <p:txBody>
          <a:bodyPr anchorCtr="0" anchor="t" bIns="91425" lIns="91425" spcFirstLastPara="1" rIns="91425" wrap="square" tIns="91425">
            <a:normAutofit fontScale="85000" lnSpcReduction="20000"/>
          </a:bodyPr>
          <a:lstStyle/>
          <a:p>
            <a:pPr indent="0" lvl="0" marL="457200" rtl="0" algn="l">
              <a:spcBef>
                <a:spcPts val="0"/>
              </a:spcBef>
              <a:spcAft>
                <a:spcPts val="0"/>
              </a:spcAft>
              <a:buNone/>
            </a:pPr>
            <a:r>
              <a:rPr lang="en"/>
              <a:t>Despite the cell cycle is </a:t>
            </a:r>
            <a:r>
              <a:rPr lang="en"/>
              <a:t>highly</a:t>
            </a:r>
            <a:r>
              <a:rPr lang="en"/>
              <a:t> conservative among even </a:t>
            </a:r>
            <a:r>
              <a:rPr lang="en"/>
              <a:t>eukaryotes, not just mammals or cells within one organism, some differences exists: It is well-known that cell cycle for Embryonic Stem Cells is slightly different. </a:t>
            </a:r>
            <a:endParaRPr/>
          </a:p>
          <a:p>
            <a:pPr indent="-325755" lvl="0" marL="457200" rtl="0" algn="l">
              <a:spcBef>
                <a:spcPts val="1200"/>
              </a:spcBef>
              <a:spcAft>
                <a:spcPts val="0"/>
              </a:spcAft>
              <a:buSzPct val="100000"/>
              <a:buAutoNum type="arabicParenR"/>
            </a:pPr>
            <a:r>
              <a:rPr lang="en"/>
              <a:t>Duration of the cell cycle for normal mammalian cells widely varies around 24 hours, for  ESC around 12 hours</a:t>
            </a:r>
            <a:endParaRPr/>
          </a:p>
          <a:p>
            <a:pPr indent="-325755" lvl="0" marL="457200" rtl="0" algn="l">
              <a:spcBef>
                <a:spcPts val="0"/>
              </a:spcBef>
              <a:spcAft>
                <a:spcPts val="0"/>
              </a:spcAft>
              <a:buSzPct val="100000"/>
              <a:buAutoNum type="arabicParenR"/>
            </a:pPr>
            <a:r>
              <a:rPr lang="en"/>
              <a:t>The claim is that “G1”-phase is shorter.</a:t>
            </a:r>
            <a:endParaRPr/>
          </a:p>
          <a:p>
            <a:pPr indent="-325755" lvl="0" marL="457200" rtl="0" algn="l">
              <a:spcBef>
                <a:spcPts val="0"/>
              </a:spcBef>
              <a:spcAft>
                <a:spcPts val="0"/>
              </a:spcAft>
              <a:buSzPct val="100000"/>
              <a:buAutoNum type="arabicParenR"/>
            </a:pPr>
            <a:r>
              <a:rPr lang="en"/>
              <a:t>Other things known, but not completely</a:t>
            </a:r>
            <a:endParaRPr/>
          </a:p>
        </p:txBody>
      </p:sp>
      <p:pic>
        <p:nvPicPr>
          <p:cNvPr id="243" name="Google Shape;243;p45"/>
          <p:cNvPicPr preferRelativeResize="0"/>
          <p:nvPr/>
        </p:nvPicPr>
        <p:blipFill>
          <a:blip r:embed="rId3">
            <a:alphaModFix/>
          </a:blip>
          <a:stretch>
            <a:fillRect/>
          </a:stretch>
        </p:blipFill>
        <p:spPr>
          <a:xfrm>
            <a:off x="4092600" y="1170075"/>
            <a:ext cx="4899000" cy="2004136"/>
          </a:xfrm>
          <a:prstGeom prst="rect">
            <a:avLst/>
          </a:prstGeom>
          <a:noFill/>
          <a:ln>
            <a:noFill/>
          </a:ln>
        </p:spPr>
      </p:pic>
      <p:sp>
        <p:nvSpPr>
          <p:cNvPr id="244" name="Google Shape;244;p45"/>
          <p:cNvSpPr txBox="1"/>
          <p:nvPr/>
        </p:nvSpPr>
        <p:spPr>
          <a:xfrm>
            <a:off x="5474400" y="3326600"/>
            <a:ext cx="204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G1 for ESC is “shorter”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6"/>
          <p:cNvSpPr txBox="1"/>
          <p:nvPr>
            <p:ph type="title"/>
          </p:nvPr>
        </p:nvSpPr>
        <p:spPr>
          <a:xfrm>
            <a:off x="311700" y="55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“Fast cell cycle”</a:t>
            </a:r>
            <a:endParaRPr/>
          </a:p>
        </p:txBody>
      </p:sp>
      <p:sp>
        <p:nvSpPr>
          <p:cNvPr id="250" name="Google Shape;250;p46"/>
          <p:cNvSpPr txBox="1"/>
          <p:nvPr/>
        </p:nvSpPr>
        <p:spPr>
          <a:xfrm>
            <a:off x="4778550" y="628593"/>
            <a:ext cx="4145400" cy="416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2"/>
                </a:solidFill>
              </a:rPr>
              <a:t>“Phase” plot for some datasets looks different - anticorrellation G1S/G2M phases.</a:t>
            </a:r>
            <a:endParaRPr sz="16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600">
                <a:solidFill>
                  <a:schemeClr val="dk2"/>
                </a:solidFill>
              </a:rPr>
              <a:t>It is “fast” cell cycle pattern.</a:t>
            </a:r>
            <a:endParaRPr sz="16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600">
                <a:solidFill>
                  <a:schemeClr val="dk2"/>
                </a:solidFill>
              </a:rPr>
              <a:t>It is appears to be for cell types with small doubling time (25-30 hours): U2OS, TC71 etc. and some embryonic cell types (corresponds to well-known fact that embryonic cell has fast cell cycle). </a:t>
            </a:r>
            <a:endParaRPr sz="1600">
              <a:solidFill>
                <a:schemeClr val="dk2"/>
              </a:solidFill>
            </a:endParaRPr>
          </a:p>
          <a:p>
            <a:pPr indent="0" lvl="0" marL="0" rtl="0" algn="l">
              <a:lnSpc>
                <a:spcPct val="115000"/>
              </a:lnSpc>
              <a:spcBef>
                <a:spcPts val="1600"/>
              </a:spcBef>
              <a:spcAft>
                <a:spcPts val="1600"/>
              </a:spcAft>
              <a:buClr>
                <a:schemeClr val="dk1"/>
              </a:buClr>
              <a:buSzPts val="1100"/>
              <a:buFont typeface="Arial"/>
              <a:buNone/>
            </a:pPr>
            <a:r>
              <a:rPr lang="en" sz="1600">
                <a:solidFill>
                  <a:schemeClr val="dk2"/>
                </a:solidFill>
              </a:rPr>
              <a:t>H1-cell line (the first hESC established), its relative H9-cell line, LCL-derived iPSC, GSE117225 (burst forming unit erythroid), LT-NES SAI2 cell (GSE114670) etc.  </a:t>
            </a:r>
            <a:endParaRPr sz="1600">
              <a:solidFill>
                <a:schemeClr val="dk2"/>
              </a:solidFill>
            </a:endParaRPr>
          </a:p>
        </p:txBody>
      </p:sp>
      <p:pic>
        <p:nvPicPr>
          <p:cNvPr id="251" name="Google Shape;251;p46"/>
          <p:cNvPicPr preferRelativeResize="0"/>
          <p:nvPr/>
        </p:nvPicPr>
        <p:blipFill>
          <a:blip r:embed="rId3">
            <a:alphaModFix/>
          </a:blip>
          <a:stretch>
            <a:fillRect/>
          </a:stretch>
        </p:blipFill>
        <p:spPr>
          <a:xfrm>
            <a:off x="152400" y="781000"/>
            <a:ext cx="4518251" cy="3619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7"/>
          <p:cNvSpPr txBox="1"/>
          <p:nvPr>
            <p:ph type="title"/>
          </p:nvPr>
        </p:nvSpPr>
        <p:spPr>
          <a:xfrm>
            <a:off x="311700" y="55900"/>
            <a:ext cx="8643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“Fast” cell cycle</a:t>
            </a:r>
            <a:endParaRPr/>
          </a:p>
        </p:txBody>
      </p:sp>
      <p:sp>
        <p:nvSpPr>
          <p:cNvPr id="257" name="Google Shape;257;p47"/>
          <p:cNvSpPr txBox="1"/>
          <p:nvPr/>
        </p:nvSpPr>
        <p:spPr>
          <a:xfrm>
            <a:off x="4613975" y="876150"/>
            <a:ext cx="4457100" cy="3546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2"/>
              </a:buClr>
              <a:buSzPts val="1600"/>
              <a:buChar char="●"/>
            </a:pPr>
            <a:r>
              <a:rPr lang="en" sz="1600">
                <a:solidFill>
                  <a:schemeClr val="dk2"/>
                </a:solidFill>
              </a:rPr>
              <a:t>Does not have G0 part and Restriction control point</a:t>
            </a:r>
            <a:endParaRPr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solidFill>
                  <a:schemeClr val="dk2"/>
                </a:solidFill>
              </a:rPr>
              <a:t>G1 part is shortened comparing to standard, arguably post-mitotic G1-subphase disappears and immediately after Mitosis cells are committed to the next cell cycle. </a:t>
            </a:r>
            <a:endParaRPr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solidFill>
                  <a:schemeClr val="dk2"/>
                </a:solidFill>
              </a:rPr>
              <a:t>The “cycle” (“hole”) is not clearly seen on phase plot, nevertheless it is again very useful to provide interpretations. One can visualize “cycle” using e.g. PCA (from the space of cell-cycle related genes).</a:t>
            </a:r>
            <a:endParaRPr sz="1600">
              <a:solidFill>
                <a:schemeClr val="dk2"/>
              </a:solidFill>
            </a:endParaRPr>
          </a:p>
        </p:txBody>
      </p:sp>
      <p:pic>
        <p:nvPicPr>
          <p:cNvPr id="258" name="Google Shape;258;p47"/>
          <p:cNvPicPr preferRelativeResize="0"/>
          <p:nvPr/>
        </p:nvPicPr>
        <p:blipFill>
          <a:blip r:embed="rId3">
            <a:alphaModFix/>
          </a:blip>
          <a:stretch>
            <a:fillRect/>
          </a:stretch>
        </p:blipFill>
        <p:spPr>
          <a:xfrm>
            <a:off x="94500" y="762700"/>
            <a:ext cx="4519475" cy="2037999"/>
          </a:xfrm>
          <a:prstGeom prst="rect">
            <a:avLst/>
          </a:prstGeom>
          <a:noFill/>
          <a:ln>
            <a:noFill/>
          </a:ln>
        </p:spPr>
      </p:pic>
      <p:pic>
        <p:nvPicPr>
          <p:cNvPr id="259" name="Google Shape;259;p47"/>
          <p:cNvPicPr preferRelativeResize="0"/>
          <p:nvPr/>
        </p:nvPicPr>
        <p:blipFill>
          <a:blip r:embed="rId4">
            <a:alphaModFix/>
          </a:blip>
          <a:stretch>
            <a:fillRect/>
          </a:stretch>
        </p:blipFill>
        <p:spPr>
          <a:xfrm>
            <a:off x="193375" y="2934799"/>
            <a:ext cx="4378636" cy="2038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8"/>
          <p:cNvSpPr txBox="1"/>
          <p:nvPr>
            <p:ph type="title"/>
          </p:nvPr>
        </p:nvSpPr>
        <p:spPr>
          <a:xfrm>
            <a:off x="5305425" y="445025"/>
            <a:ext cx="35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8"/>
          <p:cNvSpPr txBox="1"/>
          <p:nvPr>
            <p:ph idx="1" type="body"/>
          </p:nvPr>
        </p:nvSpPr>
        <p:spPr>
          <a:xfrm>
            <a:off x="4772025" y="2809875"/>
            <a:ext cx="4371900" cy="231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900"/>
              <a:t>Gene here is no point where all cyclins achieve minimum (G0-like state) i.e. at any point either E or A/B cyclins are strongly expressed. </a:t>
            </a:r>
            <a:r>
              <a:rPr b="1" lang="en" sz="1900"/>
              <a:t>So cell is in active proliferation mode - “fast” cell cycle</a:t>
            </a:r>
            <a:endParaRPr b="1" sz="1900"/>
          </a:p>
        </p:txBody>
      </p:sp>
      <p:pic>
        <p:nvPicPr>
          <p:cNvPr id="266" name="Google Shape;266;p48"/>
          <p:cNvPicPr preferRelativeResize="0"/>
          <p:nvPr/>
        </p:nvPicPr>
        <p:blipFill>
          <a:blip r:embed="rId3">
            <a:alphaModFix/>
          </a:blip>
          <a:stretch>
            <a:fillRect/>
          </a:stretch>
        </p:blipFill>
        <p:spPr>
          <a:xfrm>
            <a:off x="0" y="2579150"/>
            <a:ext cx="4626551" cy="2564350"/>
          </a:xfrm>
          <a:prstGeom prst="rect">
            <a:avLst/>
          </a:prstGeom>
          <a:noFill/>
          <a:ln>
            <a:noFill/>
          </a:ln>
        </p:spPr>
      </p:pic>
      <p:pic>
        <p:nvPicPr>
          <p:cNvPr id="267" name="Google Shape;267;p48"/>
          <p:cNvPicPr preferRelativeResize="0"/>
          <p:nvPr/>
        </p:nvPicPr>
        <p:blipFill>
          <a:blip r:embed="rId4">
            <a:alphaModFix/>
          </a:blip>
          <a:stretch>
            <a:fillRect/>
          </a:stretch>
        </p:blipFill>
        <p:spPr>
          <a:xfrm>
            <a:off x="4626550" y="0"/>
            <a:ext cx="4517449" cy="2564350"/>
          </a:xfrm>
          <a:prstGeom prst="rect">
            <a:avLst/>
          </a:prstGeom>
          <a:noFill/>
          <a:ln>
            <a:noFill/>
          </a:ln>
        </p:spPr>
      </p:pic>
      <p:pic>
        <p:nvPicPr>
          <p:cNvPr id="268" name="Google Shape;268;p48"/>
          <p:cNvPicPr preferRelativeResize="0"/>
          <p:nvPr/>
        </p:nvPicPr>
        <p:blipFill>
          <a:blip r:embed="rId5">
            <a:alphaModFix/>
          </a:blip>
          <a:stretch>
            <a:fillRect/>
          </a:stretch>
        </p:blipFill>
        <p:spPr>
          <a:xfrm>
            <a:off x="0" y="0"/>
            <a:ext cx="4626549" cy="2564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49"/>
          <p:cNvPicPr preferRelativeResize="0"/>
          <p:nvPr/>
        </p:nvPicPr>
        <p:blipFill>
          <a:blip r:embed="rId3">
            <a:alphaModFix/>
          </a:blip>
          <a:stretch>
            <a:fillRect/>
          </a:stretch>
        </p:blipFill>
        <p:spPr>
          <a:xfrm>
            <a:off x="10" y="0"/>
            <a:ext cx="5462179" cy="5143499"/>
          </a:xfrm>
          <a:prstGeom prst="rect">
            <a:avLst/>
          </a:prstGeom>
          <a:noFill/>
          <a:ln>
            <a:noFill/>
          </a:ln>
        </p:spPr>
      </p:pic>
      <p:pic>
        <p:nvPicPr>
          <p:cNvPr id="274" name="Google Shape;274;p49"/>
          <p:cNvPicPr preferRelativeResize="0"/>
          <p:nvPr/>
        </p:nvPicPr>
        <p:blipFill>
          <a:blip r:embed="rId4">
            <a:alphaModFix/>
          </a:blip>
          <a:stretch>
            <a:fillRect/>
          </a:stretch>
        </p:blipFill>
        <p:spPr>
          <a:xfrm>
            <a:off x="4866575" y="1148700"/>
            <a:ext cx="4277424" cy="2564350"/>
          </a:xfrm>
          <a:prstGeom prst="rect">
            <a:avLst/>
          </a:prstGeom>
          <a:noFill/>
          <a:ln>
            <a:noFill/>
          </a:ln>
        </p:spPr>
      </p:pic>
      <p:cxnSp>
        <p:nvCxnSpPr>
          <p:cNvPr id="275" name="Google Shape;275;p49"/>
          <p:cNvCxnSpPr/>
          <p:nvPr/>
        </p:nvCxnSpPr>
        <p:spPr>
          <a:xfrm>
            <a:off x="5306375" y="685800"/>
            <a:ext cx="3137700" cy="3454800"/>
          </a:xfrm>
          <a:prstGeom prst="straightConnector1">
            <a:avLst/>
          </a:prstGeom>
          <a:noFill/>
          <a:ln cap="flat" cmpd="sng" w="9525">
            <a:solidFill>
              <a:schemeClr val="dk2"/>
            </a:solidFill>
            <a:prstDash val="solid"/>
            <a:round/>
            <a:headEnd len="med" w="med" type="none"/>
            <a:tailEnd len="med" w="med" type="none"/>
          </a:ln>
        </p:spPr>
      </p:cxnSp>
      <p:cxnSp>
        <p:nvCxnSpPr>
          <p:cNvPr id="276" name="Google Shape;276;p49"/>
          <p:cNvCxnSpPr/>
          <p:nvPr/>
        </p:nvCxnSpPr>
        <p:spPr>
          <a:xfrm flipH="1">
            <a:off x="5195075" y="668650"/>
            <a:ext cx="3420300" cy="3634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0"/>
          <p:cNvSpPr txBox="1"/>
          <p:nvPr>
            <p:ph type="title"/>
          </p:nvPr>
        </p:nvSpPr>
        <p:spPr>
          <a:xfrm>
            <a:off x="85200" y="0"/>
            <a:ext cx="89736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2320"/>
              <a:t>First claim: molecular characterizations of the fast cell cycle (scRNA-seq friendly). First characterization. </a:t>
            </a:r>
            <a:endParaRPr sz="2320"/>
          </a:p>
          <a:p>
            <a:pPr indent="0" lvl="0" marL="0" rtl="0" algn="l">
              <a:spcBef>
                <a:spcPts val="0"/>
              </a:spcBef>
              <a:spcAft>
                <a:spcPts val="0"/>
              </a:spcAft>
              <a:buSzPts val="990"/>
              <a:buNone/>
            </a:pPr>
            <a:r>
              <a:t/>
            </a:r>
            <a:endParaRPr sz="2320"/>
          </a:p>
        </p:txBody>
      </p:sp>
      <p:sp>
        <p:nvSpPr>
          <p:cNvPr id="282" name="Google Shape;282;p50"/>
          <p:cNvSpPr txBox="1"/>
          <p:nvPr>
            <p:ph idx="1" type="body"/>
          </p:nvPr>
        </p:nvSpPr>
        <p:spPr>
          <a:xfrm>
            <a:off x="4772025" y="3258550"/>
            <a:ext cx="4371900" cy="187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sz="1900"/>
              <a:t>Gene here is no point where all cyclins achieve minimum (G0-like state) i.e. at any point either E or A/B cyclins are strongly expressed. </a:t>
            </a:r>
            <a:r>
              <a:rPr b="1" lang="en" sz="1900"/>
              <a:t>So cell is in active proliferation mode - “fast” cell cycle</a:t>
            </a:r>
            <a:endParaRPr b="1" sz="1900"/>
          </a:p>
        </p:txBody>
      </p:sp>
      <p:pic>
        <p:nvPicPr>
          <p:cNvPr id="283" name="Google Shape;283;p50"/>
          <p:cNvPicPr preferRelativeResize="0"/>
          <p:nvPr/>
        </p:nvPicPr>
        <p:blipFill>
          <a:blip r:embed="rId3">
            <a:alphaModFix/>
          </a:blip>
          <a:stretch>
            <a:fillRect/>
          </a:stretch>
        </p:blipFill>
        <p:spPr>
          <a:xfrm>
            <a:off x="0" y="2689450"/>
            <a:ext cx="4626551" cy="2564350"/>
          </a:xfrm>
          <a:prstGeom prst="rect">
            <a:avLst/>
          </a:prstGeom>
          <a:noFill/>
          <a:ln>
            <a:noFill/>
          </a:ln>
        </p:spPr>
      </p:pic>
      <p:pic>
        <p:nvPicPr>
          <p:cNvPr id="284" name="Google Shape;284;p50"/>
          <p:cNvPicPr preferRelativeResize="0"/>
          <p:nvPr/>
        </p:nvPicPr>
        <p:blipFill>
          <a:blip r:embed="rId4">
            <a:alphaModFix/>
          </a:blip>
          <a:stretch>
            <a:fillRect/>
          </a:stretch>
        </p:blipFill>
        <p:spPr>
          <a:xfrm>
            <a:off x="4626550" y="1052775"/>
            <a:ext cx="4517449" cy="2283600"/>
          </a:xfrm>
          <a:prstGeom prst="rect">
            <a:avLst/>
          </a:prstGeom>
          <a:noFill/>
          <a:ln>
            <a:noFill/>
          </a:ln>
        </p:spPr>
      </p:pic>
      <p:pic>
        <p:nvPicPr>
          <p:cNvPr id="285" name="Google Shape;285;p50"/>
          <p:cNvPicPr preferRelativeResize="0"/>
          <p:nvPr/>
        </p:nvPicPr>
        <p:blipFill>
          <a:blip r:embed="rId5">
            <a:alphaModFix/>
          </a:blip>
          <a:stretch>
            <a:fillRect/>
          </a:stretch>
        </p:blipFill>
        <p:spPr>
          <a:xfrm>
            <a:off x="0" y="1002625"/>
            <a:ext cx="4626549" cy="1561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1"/>
          <p:cNvSpPr txBox="1"/>
          <p:nvPr>
            <p:ph type="title"/>
          </p:nvPr>
        </p:nvSpPr>
        <p:spPr>
          <a:xfrm>
            <a:off x="311700" y="174325"/>
            <a:ext cx="3809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Second</a:t>
            </a:r>
            <a:r>
              <a:rPr lang="en"/>
              <a:t> claim: fast cc  exists for wide range of cancer cell lines, not only for ESC or iPSC. </a:t>
            </a:r>
            <a:endParaRPr/>
          </a:p>
        </p:txBody>
      </p:sp>
      <p:sp>
        <p:nvSpPr>
          <p:cNvPr id="291" name="Google Shape;291;p51"/>
          <p:cNvSpPr txBox="1"/>
          <p:nvPr>
            <p:ph idx="1" type="body"/>
          </p:nvPr>
        </p:nvSpPr>
        <p:spPr>
          <a:xfrm>
            <a:off x="0" y="1837800"/>
            <a:ext cx="4121100" cy="33057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1 Roughly speaking about half of the 40 cell lines from Broad Institute CCLE (Cancer cell line Encyclopedia) scRNA-seq with high quality shows up “fast cell cycle”</a:t>
            </a:r>
            <a:endParaRPr/>
          </a:p>
          <a:p>
            <a:pPr indent="0" lvl="0" marL="0" rtl="0" algn="l">
              <a:spcBef>
                <a:spcPts val="1200"/>
              </a:spcBef>
              <a:spcAft>
                <a:spcPts val="0"/>
              </a:spcAft>
              <a:buNone/>
            </a:pPr>
            <a:r>
              <a:rPr lang="en"/>
              <a:t>2 Among non cancer cells we see for ESC, iPSC. Suspect for </a:t>
            </a:r>
            <a:r>
              <a:rPr lang="en" sz="1350">
                <a:solidFill>
                  <a:srgbClr val="262626"/>
                </a:solidFill>
                <a:highlight>
                  <a:srgbClr val="F6F6F6"/>
                </a:highlight>
              </a:rPr>
              <a:t>B lymphocytes undergo multiple mitotic divisions, termed clonal expansion. </a:t>
            </a:r>
            <a:r>
              <a:rPr lang="en"/>
              <a:t>Some 1-2 other cell types, but not more. </a:t>
            </a:r>
            <a:endParaRPr/>
          </a:p>
          <a:p>
            <a:pPr indent="0" lvl="0" marL="0" rtl="0" algn="l">
              <a:spcBef>
                <a:spcPts val="1200"/>
              </a:spcBef>
              <a:spcAft>
                <a:spcPts val="1200"/>
              </a:spcAft>
              <a:buNone/>
            </a:pPr>
            <a:r>
              <a:rPr lang="en"/>
              <a:t>Understand what makes some cancer cells to be “fast” is a challenge. We have some partial results.</a:t>
            </a:r>
            <a:endParaRPr/>
          </a:p>
        </p:txBody>
      </p:sp>
      <p:pic>
        <p:nvPicPr>
          <p:cNvPr id="292" name="Google Shape;292;p51"/>
          <p:cNvPicPr preferRelativeResize="0"/>
          <p:nvPr/>
        </p:nvPicPr>
        <p:blipFill>
          <a:blip r:embed="rId3">
            <a:alphaModFix/>
          </a:blip>
          <a:stretch>
            <a:fillRect/>
          </a:stretch>
        </p:blipFill>
        <p:spPr>
          <a:xfrm>
            <a:off x="4121175" y="0"/>
            <a:ext cx="491215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2"/>
          <p:cNvSpPr txBox="1"/>
          <p:nvPr>
            <p:ph idx="1" type="body"/>
          </p:nvPr>
        </p:nvSpPr>
        <p:spPr>
          <a:xfrm>
            <a:off x="4980625" y="132350"/>
            <a:ext cx="4080600" cy="47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RocAuc, Chi2, Fisher  any of these criterias can be used to check whether type of the cell cycle (i.e. binary variable 0,1 (fast/standard) )</a:t>
            </a:r>
            <a:endParaRPr/>
          </a:p>
          <a:p>
            <a:pPr indent="0" lvl="0" marL="0" rtl="0" algn="l">
              <a:spcBef>
                <a:spcPts val="1600"/>
              </a:spcBef>
              <a:spcAft>
                <a:spcPts val="0"/>
              </a:spcAft>
              <a:buNone/>
            </a:pPr>
            <a:r>
              <a:rPr lang="en"/>
              <a:t>Can be predicted by mutation in some gene. </a:t>
            </a:r>
            <a:endParaRPr/>
          </a:p>
          <a:p>
            <a:pPr indent="0" lvl="0" marL="0" rtl="0" algn="l">
              <a:spcBef>
                <a:spcPts val="1600"/>
              </a:spcBef>
              <a:spcAft>
                <a:spcPts val="0"/>
              </a:spcAft>
              <a:buNone/>
            </a:pPr>
            <a:r>
              <a:rPr lang="en"/>
              <a:t>TP53 is strikingly distinguished.</a:t>
            </a:r>
            <a:endParaRPr/>
          </a:p>
          <a:p>
            <a:pPr indent="0" lvl="0" marL="0" rtl="0" algn="l">
              <a:spcBef>
                <a:spcPts val="1600"/>
              </a:spcBef>
              <a:spcAft>
                <a:spcPts val="0"/>
              </a:spcAft>
              <a:buNone/>
            </a:pPr>
            <a:r>
              <a:rPr lang="en"/>
              <a:t>RB1 (retinablastoma gene) does not show up . (It can be expected, but now we cannot confirm it). </a:t>
            </a:r>
            <a:endParaRPr/>
          </a:p>
          <a:p>
            <a:pPr indent="0" lvl="0" marL="0" rtl="0" algn="l">
              <a:spcBef>
                <a:spcPts val="1600"/>
              </a:spcBef>
              <a:spcAft>
                <a:spcPts val="1600"/>
              </a:spcAft>
              <a:buNone/>
            </a:pPr>
            <a:r>
              <a:rPr lang="en"/>
              <a:t>There are many other genes, which show dependence, but they will not survive Bonferoni correction. </a:t>
            </a:r>
            <a:endParaRPr/>
          </a:p>
        </p:txBody>
      </p:sp>
      <p:pic>
        <p:nvPicPr>
          <p:cNvPr id="298" name="Google Shape;298;p52"/>
          <p:cNvPicPr preferRelativeResize="0"/>
          <p:nvPr/>
        </p:nvPicPr>
        <p:blipFill>
          <a:blip r:embed="rId3">
            <a:alphaModFix/>
          </a:blip>
          <a:stretch>
            <a:fillRect/>
          </a:stretch>
        </p:blipFill>
        <p:spPr>
          <a:xfrm>
            <a:off x="0" y="-2"/>
            <a:ext cx="4829175" cy="2672725"/>
          </a:xfrm>
          <a:prstGeom prst="rect">
            <a:avLst/>
          </a:prstGeom>
          <a:noFill/>
          <a:ln>
            <a:noFill/>
          </a:ln>
        </p:spPr>
      </p:pic>
      <p:pic>
        <p:nvPicPr>
          <p:cNvPr id="299" name="Google Shape;299;p52"/>
          <p:cNvPicPr preferRelativeResize="0"/>
          <p:nvPr/>
        </p:nvPicPr>
        <p:blipFill>
          <a:blip r:embed="rId4">
            <a:alphaModFix/>
          </a:blip>
          <a:stretch>
            <a:fillRect/>
          </a:stretch>
        </p:blipFill>
        <p:spPr>
          <a:xfrm>
            <a:off x="9525" y="2631750"/>
            <a:ext cx="4829175" cy="2511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3"/>
          <p:cNvSpPr txBox="1"/>
          <p:nvPr>
            <p:ph type="title"/>
          </p:nvPr>
        </p:nvSpPr>
        <p:spPr>
          <a:xfrm>
            <a:off x="311700" y="184350"/>
            <a:ext cx="527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Fifth claim: molecular mechanisms underlying fast cell cycle - candidate: around TP53.  </a:t>
            </a:r>
            <a:endParaRPr/>
          </a:p>
        </p:txBody>
      </p:sp>
      <p:sp>
        <p:nvSpPr>
          <p:cNvPr id="305" name="Google Shape;305;p53"/>
          <p:cNvSpPr txBox="1"/>
          <p:nvPr>
            <p:ph idx="1" type="body"/>
          </p:nvPr>
        </p:nvSpPr>
        <p:spPr>
          <a:xfrm>
            <a:off x="311700" y="1684425"/>
            <a:ext cx="5493600" cy="32886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AutoNum type="arabicParenR"/>
            </a:pPr>
            <a:r>
              <a:rPr lang="en"/>
              <a:t>The scheme is clear and consistent with “short” G1 and other observations. </a:t>
            </a:r>
            <a:endParaRPr/>
          </a:p>
          <a:p>
            <a:pPr indent="-334327" lvl="0" marL="457200" rtl="0" algn="l">
              <a:spcBef>
                <a:spcPts val="0"/>
              </a:spcBef>
              <a:spcAft>
                <a:spcPts val="0"/>
              </a:spcAft>
              <a:buSzPct val="100000"/>
              <a:buAutoNum type="arabicParenR"/>
            </a:pPr>
            <a:r>
              <a:rPr lang="en"/>
              <a:t>We see correlation between mutation of TP53 and fast cell cycle on CCLE data.</a:t>
            </a:r>
            <a:endParaRPr/>
          </a:p>
          <a:p>
            <a:pPr indent="-334327" lvl="0" marL="457200" rtl="0" algn="l">
              <a:spcBef>
                <a:spcPts val="0"/>
              </a:spcBef>
              <a:spcAft>
                <a:spcPts val="0"/>
              </a:spcAft>
              <a:buSzPct val="100000"/>
              <a:buAutoNum type="arabicParenR"/>
            </a:pPr>
            <a:r>
              <a:rPr lang="en"/>
              <a:t>For ESC it is known that TP53 is on the low level</a:t>
            </a:r>
            <a:endParaRPr/>
          </a:p>
          <a:p>
            <a:pPr indent="-334327" lvl="0" marL="457200" rtl="0" algn="l">
              <a:spcBef>
                <a:spcPts val="0"/>
              </a:spcBef>
              <a:spcAft>
                <a:spcPts val="0"/>
              </a:spcAft>
              <a:buSzPct val="100000"/>
              <a:buAutoNum type="arabicParenR"/>
            </a:pPr>
            <a:r>
              <a:rPr lang="en"/>
              <a:t>For U2OS TP53 is NOT mutated, but MDM2 is on high level and it is known to block TP53.</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rPr lang="en"/>
              <a:t>Other mechanism are also possible. Better understanding is a - </a:t>
            </a:r>
            <a:r>
              <a:rPr b="1" lang="en"/>
              <a:t>challenge</a:t>
            </a:r>
            <a:r>
              <a:rPr lang="en"/>
              <a:t>. </a:t>
            </a:r>
            <a:endParaRPr/>
          </a:p>
        </p:txBody>
      </p:sp>
      <p:pic>
        <p:nvPicPr>
          <p:cNvPr id="306" name="Google Shape;306;p53"/>
          <p:cNvPicPr preferRelativeResize="0"/>
          <p:nvPr/>
        </p:nvPicPr>
        <p:blipFill>
          <a:blip r:embed="rId3">
            <a:alphaModFix/>
          </a:blip>
          <a:stretch>
            <a:fillRect/>
          </a:stretch>
        </p:blipFill>
        <p:spPr>
          <a:xfrm>
            <a:off x="5662490" y="0"/>
            <a:ext cx="3481519"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7"/>
          <p:cNvSpPr txBox="1"/>
          <p:nvPr>
            <p:ph type="title"/>
          </p:nvPr>
        </p:nvSpPr>
        <p:spPr>
          <a:xfrm>
            <a:off x="311700" y="102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Aberrant</a:t>
            </a:r>
            <a:r>
              <a:rPr lang="en"/>
              <a:t> proliferation is one of the hallmarks of the cancer</a:t>
            </a:r>
            <a:endParaRPr/>
          </a:p>
        </p:txBody>
      </p:sp>
      <p:pic>
        <p:nvPicPr>
          <p:cNvPr id="112" name="Google Shape;112;p27"/>
          <p:cNvPicPr preferRelativeResize="0"/>
          <p:nvPr/>
        </p:nvPicPr>
        <p:blipFill>
          <a:blip r:embed="rId3">
            <a:alphaModFix/>
          </a:blip>
          <a:stretch>
            <a:fillRect/>
          </a:stretch>
        </p:blipFill>
        <p:spPr>
          <a:xfrm>
            <a:off x="4572000" y="948200"/>
            <a:ext cx="4531999" cy="3831900"/>
          </a:xfrm>
          <a:prstGeom prst="rect">
            <a:avLst/>
          </a:prstGeom>
          <a:noFill/>
          <a:ln>
            <a:noFill/>
          </a:ln>
        </p:spPr>
      </p:pic>
      <p:pic>
        <p:nvPicPr>
          <p:cNvPr id="113" name="Google Shape;113;p27"/>
          <p:cNvPicPr preferRelativeResize="0"/>
          <p:nvPr/>
        </p:nvPicPr>
        <p:blipFill>
          <a:blip r:embed="rId4">
            <a:alphaModFix/>
          </a:blip>
          <a:stretch>
            <a:fillRect/>
          </a:stretch>
        </p:blipFill>
        <p:spPr>
          <a:xfrm>
            <a:off x="48275" y="835300"/>
            <a:ext cx="4212225" cy="4057700"/>
          </a:xfrm>
          <a:prstGeom prst="rect">
            <a:avLst/>
          </a:prstGeom>
          <a:noFill/>
          <a:ln>
            <a:noFill/>
          </a:ln>
        </p:spPr>
      </p:pic>
      <p:sp>
        <p:nvSpPr>
          <p:cNvPr id="114" name="Google Shape;114;p27"/>
          <p:cNvSpPr txBox="1"/>
          <p:nvPr/>
        </p:nvSpPr>
        <p:spPr>
          <a:xfrm>
            <a:off x="702950" y="4780100"/>
            <a:ext cx="304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2000 Hanahan Weinberg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4"/>
          <p:cNvSpPr txBox="1"/>
          <p:nvPr>
            <p:ph type="title"/>
          </p:nvPr>
        </p:nvSpPr>
        <p:spPr>
          <a:xfrm>
            <a:off x="251525" y="134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expected properties of the fast cell cycle.</a:t>
            </a:r>
            <a:endParaRPr/>
          </a:p>
        </p:txBody>
      </p:sp>
      <p:sp>
        <p:nvSpPr>
          <p:cNvPr id="312" name="Google Shape;312;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arenR"/>
            </a:pPr>
            <a:r>
              <a:rPr lang="en"/>
              <a:t>Absence of R-restriction point.</a:t>
            </a:r>
            <a:endParaRPr/>
          </a:p>
          <a:p>
            <a:pPr indent="-342900" lvl="0" marL="457200" rtl="0" algn="l">
              <a:spcBef>
                <a:spcPts val="0"/>
              </a:spcBef>
              <a:spcAft>
                <a:spcPts val="0"/>
              </a:spcAft>
              <a:buSzPts val="1800"/>
              <a:buAutoNum type="arabicParenR"/>
            </a:pPr>
            <a:r>
              <a:rPr lang="en" sz="1600"/>
              <a:t>Cells are committed to the next cell cycle, during the previous one (G2-phase). </a:t>
            </a:r>
            <a:endParaRPr sz="1600"/>
          </a:p>
          <a:p>
            <a:pPr indent="-342900" lvl="0" marL="457200" rtl="0" algn="l">
              <a:spcBef>
                <a:spcPts val="0"/>
              </a:spcBef>
              <a:spcAft>
                <a:spcPts val="0"/>
              </a:spcAft>
              <a:buSzPts val="1800"/>
              <a:buAutoNum type="arabicParenR"/>
            </a:pPr>
            <a:r>
              <a:rPr lang="en" sz="1600"/>
              <a:t>G1 part is shortened comparing to standard</a:t>
            </a:r>
            <a:endParaRPr sz="1600"/>
          </a:p>
          <a:p>
            <a:pPr indent="-330200" lvl="0" marL="457200" rtl="0" algn="l">
              <a:spcBef>
                <a:spcPts val="0"/>
              </a:spcBef>
              <a:spcAft>
                <a:spcPts val="0"/>
              </a:spcAft>
              <a:buSzPts val="1600"/>
              <a:buAutoNum type="arabicParenR"/>
            </a:pPr>
            <a:r>
              <a:rPr lang="en" sz="1600"/>
              <a:t>mitogen-independent proliferation</a:t>
            </a:r>
            <a:endParaRPr sz="1600"/>
          </a:p>
          <a:p>
            <a:pPr indent="0" lvl="0" marL="0" rtl="0" algn="l">
              <a:spcBef>
                <a:spcPts val="1600"/>
              </a:spcBef>
              <a:spcAft>
                <a:spcPts val="0"/>
              </a:spcAft>
              <a:buNone/>
            </a:pPr>
            <a:r>
              <a:rPr lang="en" sz="1600"/>
              <a:t>Effective </a:t>
            </a:r>
            <a:r>
              <a:rPr lang="en" sz="1600"/>
              <a:t>reinterpretation of the criteria of “fastness” - G1S is negatively correlated with G2M. It is easy to check it. </a:t>
            </a:r>
            <a:endParaRPr sz="1600"/>
          </a:p>
          <a:p>
            <a:pPr indent="0" lvl="0" marL="0" rtl="0" algn="l">
              <a:spcBef>
                <a:spcPts val="1600"/>
              </a:spcBef>
              <a:spcAft>
                <a:spcPts val="0"/>
              </a:spcAft>
              <a:buNone/>
            </a:pPr>
            <a:r>
              <a:t/>
            </a:r>
            <a:endParaRPr sz="1600"/>
          </a:p>
          <a:p>
            <a:pPr indent="0" lvl="0" marL="457200" rtl="0" algn="l">
              <a:spcBef>
                <a:spcPts val="1600"/>
              </a:spcBef>
              <a:spcAft>
                <a:spcPts val="1600"/>
              </a:spcAft>
              <a:buNone/>
            </a:pPr>
            <a:r>
              <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5"/>
          <p:cNvSpPr txBox="1"/>
          <p:nvPr>
            <p:ph type="title"/>
          </p:nvPr>
        </p:nvSpPr>
        <p:spPr>
          <a:xfrm>
            <a:off x="50100" y="0"/>
            <a:ext cx="8782200" cy="82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20"/>
              <a:t>Questions: TNBC related to the “fast” cell cycle ?</a:t>
            </a:r>
            <a:endParaRPr sz="2420"/>
          </a:p>
          <a:p>
            <a:pPr indent="0" lvl="0" marL="0" rtl="0" algn="l">
              <a:spcBef>
                <a:spcPts val="0"/>
              </a:spcBef>
              <a:spcAft>
                <a:spcPts val="0"/>
              </a:spcAft>
              <a:buSzPts val="990"/>
              <a:buNone/>
            </a:pPr>
            <a:r>
              <a:rPr lang="en" sz="2420"/>
              <a:t>High grade ovarian cancer is similar to TNBC and also “fast”? </a:t>
            </a:r>
            <a:endParaRPr sz="2420"/>
          </a:p>
        </p:txBody>
      </p:sp>
      <p:sp>
        <p:nvSpPr>
          <p:cNvPr id="318" name="Google Shape;318;p55"/>
          <p:cNvSpPr txBox="1"/>
          <p:nvPr>
            <p:ph idx="1" type="body"/>
          </p:nvPr>
        </p:nvSpPr>
        <p:spPr>
          <a:xfrm>
            <a:off x="50100" y="863550"/>
            <a:ext cx="8923500" cy="345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Motivated by papers [1] </a:t>
            </a:r>
            <a:r>
              <a:rPr lang="en" sz="1300"/>
              <a:t>“</a:t>
            </a:r>
            <a:r>
              <a:rPr lang="en" sz="1300">
                <a:solidFill>
                  <a:schemeClr val="dk1"/>
                </a:solidFill>
                <a:highlight>
                  <a:srgbClr val="FFFFFF"/>
                </a:highlight>
                <a:latin typeface="Times New Roman"/>
                <a:ea typeface="Times New Roman"/>
                <a:cs typeface="Times New Roman"/>
                <a:sym typeface="Times New Roman"/>
              </a:rPr>
              <a:t>Steroid Hormone Receptors: Links With Cell Cycle Machinery and Breast Cancer Progression”</a:t>
            </a:r>
            <a:r>
              <a:rPr lang="en" sz="1300"/>
              <a:t> , [2] “Histo-genomic stratification reveals the frequent amplification/overexpression of CCNE1 and BRD4 genes in non-BRCAness high grade ovarian carcinom”, [3] “Integrated Genomic Analyses of Ovarian Carcinoma”</a:t>
            </a:r>
            <a:endParaRPr sz="1300"/>
          </a:p>
          <a:p>
            <a:pPr indent="0" lvl="0" marL="0" rtl="0" algn="l">
              <a:spcBef>
                <a:spcPts val="1200"/>
              </a:spcBef>
              <a:spcAft>
                <a:spcPts val="0"/>
              </a:spcAft>
              <a:buNone/>
            </a:pPr>
            <a:r>
              <a:rPr lang="en"/>
              <a:t>TNBC: [1]: increased levels of Cyclin E, decreasing p73 and p21 expression</a:t>
            </a:r>
            <a:endParaRPr/>
          </a:p>
          <a:p>
            <a:pPr indent="0" lvl="0" marL="0" rtl="0" algn="l">
              <a:spcBef>
                <a:spcPts val="1200"/>
              </a:spcBef>
              <a:spcAft>
                <a:spcPts val="0"/>
              </a:spcAft>
              <a:buNone/>
            </a:pPr>
            <a:r>
              <a:rPr lang="en"/>
              <a:t>HGOC: [2]: activated genes, such as </a:t>
            </a:r>
            <a:r>
              <a:rPr b="1" lang="en"/>
              <a:t>CCNE1</a:t>
            </a:r>
            <a:r>
              <a:rPr lang="en"/>
              <a:t> (19q12), MECOM (3q26.2), TPX2 (20q11.21) or inactivated genes, such as </a:t>
            </a:r>
            <a:r>
              <a:rPr b="1" lang="en"/>
              <a:t>CDKN2A </a:t>
            </a:r>
            <a:r>
              <a:rPr lang="en"/>
              <a:t>(9p21.3), CSMD1 (8p23), DMD (Xp21.1), NF1 (17q12), RB1 (13q14.2) and PTEN (10q23) </a:t>
            </a:r>
            <a:endParaRPr/>
          </a:p>
          <a:p>
            <a:pPr indent="0" lvl="0" marL="0" rtl="0" algn="l">
              <a:spcBef>
                <a:spcPts val="1200"/>
              </a:spcBef>
              <a:spcAft>
                <a:spcPts val="1200"/>
              </a:spcAft>
              <a:buClr>
                <a:schemeClr val="dk1"/>
              </a:buClr>
              <a:buSzPts val="1100"/>
              <a:buFont typeface="Arial"/>
              <a:buNone/>
            </a:pPr>
            <a:r>
              <a:t/>
            </a:r>
            <a:endParaRPr/>
          </a:p>
        </p:txBody>
      </p:sp>
      <p:pic>
        <p:nvPicPr>
          <p:cNvPr id="319" name="Google Shape;319;p55"/>
          <p:cNvPicPr preferRelativeResize="0"/>
          <p:nvPr/>
        </p:nvPicPr>
        <p:blipFill>
          <a:blip r:embed="rId3">
            <a:alphaModFix/>
          </a:blip>
          <a:stretch>
            <a:fillRect/>
          </a:stretch>
        </p:blipFill>
        <p:spPr>
          <a:xfrm>
            <a:off x="185750" y="3318700"/>
            <a:ext cx="5870149" cy="1710250"/>
          </a:xfrm>
          <a:prstGeom prst="rect">
            <a:avLst/>
          </a:prstGeom>
          <a:noFill/>
          <a:ln>
            <a:noFill/>
          </a:ln>
        </p:spPr>
      </p:pic>
      <p:sp>
        <p:nvSpPr>
          <p:cNvPr id="320" name="Google Shape;320;p55"/>
          <p:cNvSpPr txBox="1"/>
          <p:nvPr/>
        </p:nvSpPr>
        <p:spPr>
          <a:xfrm>
            <a:off x="6055900" y="3258525"/>
            <a:ext cx="2747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"BRD4 is required to maintain Embryonic Stem Cells (ESCs) self-renewal and pluripotency"</a:t>
            </a:r>
            <a:endParaRPr/>
          </a:p>
        </p:txBody>
      </p:sp>
      <p:sp>
        <p:nvSpPr>
          <p:cNvPr id="321" name="Google Shape;321;p55"/>
          <p:cNvSpPr txBox="1"/>
          <p:nvPr/>
        </p:nvSpPr>
        <p:spPr>
          <a:xfrm>
            <a:off x="6055900" y="4040600"/>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Also note that [3]: "These results show that HGS-OvCa is characterized by </a:t>
            </a:r>
            <a:r>
              <a:rPr b="1" lang="en"/>
              <a:t>TP53</a:t>
            </a:r>
            <a:r>
              <a:rPr lang="en"/>
              <a:t> mutations in almost all tumors (96%);"  [3]</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6"/>
          <p:cNvSpPr txBox="1"/>
          <p:nvPr>
            <p:ph type="title"/>
          </p:nvPr>
        </p:nvSpPr>
        <p:spPr>
          <a:xfrm>
            <a:off x="311700" y="55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“Two cell cycles within one cell line/type ”</a:t>
            </a:r>
            <a:endParaRPr/>
          </a:p>
        </p:txBody>
      </p:sp>
      <p:sp>
        <p:nvSpPr>
          <p:cNvPr id="327" name="Google Shape;327;p56"/>
          <p:cNvSpPr txBox="1"/>
          <p:nvPr/>
        </p:nvSpPr>
        <p:spPr>
          <a:xfrm>
            <a:off x="40075" y="3960400"/>
            <a:ext cx="45888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600">
                <a:solidFill>
                  <a:schemeClr val="dk2"/>
                </a:solidFill>
              </a:rPr>
              <a:t>Quite striking: </a:t>
            </a:r>
            <a:r>
              <a:rPr b="1" lang="en" sz="1600">
                <a:solidFill>
                  <a:schemeClr val="dk2"/>
                </a:solidFill>
              </a:rPr>
              <a:t>TWO modes of the cell cycle may happen within one cell line</a:t>
            </a:r>
            <a:r>
              <a:rPr lang="en" sz="1600">
                <a:solidFill>
                  <a:schemeClr val="dk2"/>
                </a:solidFill>
              </a:rPr>
              <a:t> (one cell population).</a:t>
            </a:r>
            <a:endParaRPr sz="1600">
              <a:solidFill>
                <a:schemeClr val="dk2"/>
              </a:solidFill>
            </a:endParaRPr>
          </a:p>
        </p:txBody>
      </p:sp>
      <p:pic>
        <p:nvPicPr>
          <p:cNvPr id="328" name="Google Shape;328;p56"/>
          <p:cNvPicPr preferRelativeResize="0"/>
          <p:nvPr/>
        </p:nvPicPr>
        <p:blipFill>
          <a:blip r:embed="rId3">
            <a:alphaModFix/>
          </a:blip>
          <a:stretch>
            <a:fillRect/>
          </a:stretch>
        </p:blipFill>
        <p:spPr>
          <a:xfrm>
            <a:off x="40075" y="628600"/>
            <a:ext cx="4646226" cy="3331799"/>
          </a:xfrm>
          <a:prstGeom prst="rect">
            <a:avLst/>
          </a:prstGeom>
          <a:noFill/>
          <a:ln>
            <a:noFill/>
          </a:ln>
        </p:spPr>
      </p:pic>
      <p:sp>
        <p:nvSpPr>
          <p:cNvPr id="329" name="Google Shape;329;p56"/>
          <p:cNvSpPr txBox="1"/>
          <p:nvPr/>
        </p:nvSpPr>
        <p:spPr>
          <a:xfrm>
            <a:off x="4686300" y="628600"/>
            <a:ext cx="43719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For U2OS cell line (GSE146773) most сells go through the “fast” trajectory, however small minority goes through the  “standard” cell cycle.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It is tempting to relate these results to recent studies by Naetar et al. (2014),  Spencer et al. (2013 ), Hitomi and Stacy (1999) - reviewed in Matson, Cook (2017) - “live imaging of the fluorescent reporter in single cells revealed the </a:t>
            </a:r>
            <a:r>
              <a:rPr b="1" lang="en"/>
              <a:t>two subpopulations</a:t>
            </a:r>
            <a:r>
              <a:rPr lang="en"/>
              <a:t> of cells with different Cdk2 activity levels and subsequently different G1 phases” - it was argued that one subpopulation is committed during previous G2 to the next cell cycle which goes through the “fast” G1, while the other part of the cell population goes through the classical cell cycle route with G0 and Restriction point - “long”  G1.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Observing two such subpopulations with scRNA-seq technique has not yet been reported before to the best of our knowledge.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7"/>
          <p:cNvSpPr txBox="1"/>
          <p:nvPr>
            <p:ph type="title"/>
          </p:nvPr>
        </p:nvSpPr>
        <p:spPr>
          <a:xfrm>
            <a:off x="83100" y="54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Third claim: even within one cell line, there can be two cell cycle patterns simultaneously ! U2OS example.</a:t>
            </a:r>
            <a:endParaRPr/>
          </a:p>
        </p:txBody>
      </p:sp>
      <p:sp>
        <p:nvSpPr>
          <p:cNvPr id="335" name="Google Shape;335;p57"/>
          <p:cNvSpPr txBox="1"/>
          <p:nvPr>
            <p:ph idx="1" type="body"/>
          </p:nvPr>
        </p:nvSpPr>
        <p:spPr>
          <a:xfrm>
            <a:off x="163325" y="4344450"/>
            <a:ext cx="9063900" cy="929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sz="2000">
                <a:solidFill>
                  <a:schemeClr val="dk1"/>
                </a:solidFill>
              </a:rPr>
              <a:t>To understand what makes some cells go through fast, others through standard cell cycle is a </a:t>
            </a:r>
            <a:r>
              <a:rPr b="1" lang="en" sz="2000">
                <a:solidFill>
                  <a:schemeClr val="dk1"/>
                </a:solidFill>
              </a:rPr>
              <a:t>challenge</a:t>
            </a:r>
            <a:r>
              <a:rPr lang="en" sz="2000">
                <a:solidFill>
                  <a:schemeClr val="dk1"/>
                </a:solidFill>
              </a:rPr>
              <a:t>. There are more examples e.g. </a:t>
            </a:r>
            <a:r>
              <a:rPr b="1" lang="en">
                <a:solidFill>
                  <a:srgbClr val="202124"/>
                </a:solidFill>
                <a:highlight>
                  <a:srgbClr val="FFFFFF"/>
                </a:highlight>
              </a:rPr>
              <a:t>MCF10-2A</a:t>
            </a:r>
            <a:endParaRPr sz="2000">
              <a:solidFill>
                <a:schemeClr val="dk1"/>
              </a:solidFill>
            </a:endParaRPr>
          </a:p>
        </p:txBody>
      </p:sp>
      <p:pic>
        <p:nvPicPr>
          <p:cNvPr id="336" name="Google Shape;336;p57"/>
          <p:cNvPicPr preferRelativeResize="0"/>
          <p:nvPr/>
        </p:nvPicPr>
        <p:blipFill>
          <a:blip r:embed="rId3">
            <a:alphaModFix/>
          </a:blip>
          <a:stretch>
            <a:fillRect/>
          </a:stretch>
        </p:blipFill>
        <p:spPr>
          <a:xfrm>
            <a:off x="83100" y="982575"/>
            <a:ext cx="9144000" cy="3258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8"/>
          <p:cNvSpPr txBox="1"/>
          <p:nvPr>
            <p:ph type="title"/>
          </p:nvPr>
        </p:nvSpPr>
        <p:spPr>
          <a:xfrm>
            <a:off x="395575" y="1926600"/>
            <a:ext cx="8520600" cy="572700"/>
          </a:xfrm>
          <a:prstGeom prst="rect">
            <a:avLst/>
          </a:prstGeom>
          <a:noFill/>
          <a:ln>
            <a:noFill/>
          </a:ln>
        </p:spPr>
        <p:txBody>
          <a:bodyPr anchorCtr="0" anchor="t" bIns="91425" lIns="91425" spcFirstLastPara="1" rIns="91425" wrap="square" tIns="91425">
            <a:normAutofit fontScale="90000"/>
          </a:bodyPr>
          <a:lstStyle/>
          <a:p>
            <a:pPr indent="457200" lvl="0" marL="1828800" rtl="0" algn="l">
              <a:lnSpc>
                <a:spcPct val="100000"/>
              </a:lnSpc>
              <a:spcBef>
                <a:spcPts val="0"/>
              </a:spcBef>
              <a:spcAft>
                <a:spcPts val="0"/>
              </a:spcAft>
              <a:buSzPct val="58333"/>
              <a:buNone/>
            </a:pPr>
            <a:r>
              <a:rPr lang="en" sz="4800"/>
              <a:t>Thank you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8"/>
          <p:cNvSpPr txBox="1"/>
          <p:nvPr>
            <p:ph type="title"/>
          </p:nvPr>
        </p:nvSpPr>
        <p:spPr>
          <a:xfrm>
            <a:off x="234500" y="190600"/>
            <a:ext cx="8520600" cy="64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Active research</a:t>
            </a:r>
            <a:endParaRPr/>
          </a:p>
        </p:txBody>
      </p:sp>
      <p:sp>
        <p:nvSpPr>
          <p:cNvPr id="120" name="Google Shape;120;p28"/>
          <p:cNvSpPr txBox="1"/>
          <p:nvPr>
            <p:ph idx="1" type="body"/>
          </p:nvPr>
        </p:nvSpPr>
        <p:spPr>
          <a:xfrm>
            <a:off x="3589700" y="976350"/>
            <a:ext cx="5107500" cy="26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What we know and want to know more:</a:t>
            </a:r>
            <a:endParaRPr sz="1600"/>
          </a:p>
          <a:p>
            <a:pPr indent="-330200" lvl="0" marL="457200" rtl="0" algn="l">
              <a:spcBef>
                <a:spcPts val="1600"/>
              </a:spcBef>
              <a:spcAft>
                <a:spcPts val="0"/>
              </a:spcAft>
              <a:buSzPts val="1600"/>
              <a:buAutoNum type="arabicPeriod"/>
            </a:pPr>
            <a:r>
              <a:rPr lang="en" sz="1600"/>
              <a:t>Cyclins and cyclin-dependent kinases are key regulators of the cc (Nobel prize 2001)</a:t>
            </a:r>
            <a:endParaRPr sz="1600"/>
          </a:p>
          <a:p>
            <a:pPr indent="-330200" lvl="0" marL="457200" rtl="0" algn="l">
              <a:spcBef>
                <a:spcPts val="0"/>
              </a:spcBef>
              <a:spcAft>
                <a:spcPts val="0"/>
              </a:spcAft>
              <a:buSzPts val="1600"/>
              <a:buAutoNum type="arabicPeriod"/>
            </a:pPr>
            <a:r>
              <a:rPr lang="en" sz="1600"/>
              <a:t>Near 20 000 papers per year “on cell cycle”</a:t>
            </a:r>
            <a:endParaRPr sz="1600"/>
          </a:p>
          <a:p>
            <a:pPr indent="-330200" lvl="0" marL="457200" rtl="0" algn="l">
              <a:spcBef>
                <a:spcPts val="0"/>
              </a:spcBef>
              <a:spcAft>
                <a:spcPts val="0"/>
              </a:spcAft>
              <a:buSzPts val="1600"/>
              <a:buAutoNum type="arabicPeriod"/>
            </a:pPr>
            <a:r>
              <a:rPr lang="en" sz="1600"/>
              <a:t>1000-4000 genes reported to be cc related (lncRNA, miRNA)</a:t>
            </a:r>
            <a:endParaRPr sz="1600"/>
          </a:p>
          <a:p>
            <a:pPr indent="-330200" lvl="0" marL="457200" rtl="0" algn="l">
              <a:spcBef>
                <a:spcPts val="0"/>
              </a:spcBef>
              <a:spcAft>
                <a:spcPts val="0"/>
              </a:spcAft>
              <a:buSzPts val="1600"/>
              <a:buAutoNum type="arabicPeriod"/>
            </a:pPr>
            <a:r>
              <a:rPr lang="en" sz="1600"/>
              <a:t>Drugs like CDK4/6 inhibitors target cell cycle machinery and many other activating signaling (receptors and kinases) </a:t>
            </a:r>
            <a:endParaRPr sz="1600"/>
          </a:p>
          <a:p>
            <a:pPr indent="-330200" lvl="0" marL="457200" rtl="0" algn="l">
              <a:spcBef>
                <a:spcPts val="0"/>
              </a:spcBef>
              <a:spcAft>
                <a:spcPts val="0"/>
              </a:spcAft>
              <a:buSzPts val="1600"/>
              <a:buAutoNum type="arabicPeriod"/>
            </a:pPr>
            <a:r>
              <a:rPr lang="en" sz="1600"/>
              <a:t>Cell type dependence and some deviations from the classical cell cycle scheme were reported </a:t>
            </a:r>
            <a:endParaRPr sz="1600"/>
          </a:p>
          <a:p>
            <a:pPr indent="0" lvl="0" marL="0" rtl="0" algn="l">
              <a:spcBef>
                <a:spcPts val="1600"/>
              </a:spcBef>
              <a:spcAft>
                <a:spcPts val="1600"/>
              </a:spcAft>
              <a:buNone/>
            </a:pPr>
            <a:r>
              <a:t/>
            </a:r>
            <a:endParaRPr sz="1600"/>
          </a:p>
        </p:txBody>
      </p:sp>
      <p:pic>
        <p:nvPicPr>
          <p:cNvPr id="121" name="Google Shape;121;p28"/>
          <p:cNvPicPr preferRelativeResize="0"/>
          <p:nvPr/>
        </p:nvPicPr>
        <p:blipFill>
          <a:blip r:embed="rId3">
            <a:alphaModFix/>
          </a:blip>
          <a:stretch>
            <a:fillRect/>
          </a:stretch>
        </p:blipFill>
        <p:spPr>
          <a:xfrm>
            <a:off x="142750" y="1288800"/>
            <a:ext cx="3305175" cy="2419350"/>
          </a:xfrm>
          <a:prstGeom prst="rect">
            <a:avLst/>
          </a:prstGeom>
          <a:noFill/>
          <a:ln>
            <a:noFill/>
          </a:ln>
        </p:spPr>
      </p:pic>
      <p:sp>
        <p:nvSpPr>
          <p:cNvPr id="122" name="Google Shape;122;p28"/>
          <p:cNvSpPr txBox="1"/>
          <p:nvPr/>
        </p:nvSpPr>
        <p:spPr>
          <a:xfrm>
            <a:off x="142788" y="3889000"/>
            <a:ext cx="330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Understanding cell cycle mechanisms is actively  ongoing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9"/>
          <p:cNvSpPr txBox="1"/>
          <p:nvPr>
            <p:ph idx="1" type="body"/>
          </p:nvPr>
        </p:nvSpPr>
        <p:spPr>
          <a:xfrm>
            <a:off x="6626550" y="1152475"/>
            <a:ext cx="2205900" cy="3416400"/>
          </a:xfrm>
          <a:prstGeom prst="rect">
            <a:avLst/>
          </a:prstGeom>
        </p:spPr>
        <p:txBody>
          <a:bodyPr anchorCtr="0" anchor="t" bIns="91425" lIns="91425" spcFirstLastPara="1" rIns="91425" wrap="square" tIns="91425">
            <a:normAutofit lnSpcReduction="10000"/>
          </a:bodyPr>
          <a:lstStyle/>
          <a:p>
            <a:pPr indent="0" lvl="0" marL="0" rtl="0" algn="l">
              <a:lnSpc>
                <a:spcPct val="95000"/>
              </a:lnSpc>
              <a:spcBef>
                <a:spcPts val="0"/>
              </a:spcBef>
              <a:spcAft>
                <a:spcPts val="0"/>
              </a:spcAft>
              <a:buSzPts val="935"/>
              <a:buNone/>
            </a:pPr>
            <a:r>
              <a:rPr lang="en" sz="1600">
                <a:solidFill>
                  <a:schemeClr val="dk1"/>
                </a:solidFill>
              </a:rPr>
              <a:t>Many anti-cancer drugs target proliferating related targets: </a:t>
            </a:r>
            <a:endParaRPr sz="1600">
              <a:solidFill>
                <a:schemeClr val="dk1"/>
              </a:solidFill>
            </a:endParaRPr>
          </a:p>
          <a:p>
            <a:pPr indent="0" lvl="0" marL="0" rtl="0" algn="l">
              <a:lnSpc>
                <a:spcPct val="95000"/>
              </a:lnSpc>
              <a:spcBef>
                <a:spcPts val="1200"/>
              </a:spcBef>
              <a:spcAft>
                <a:spcPts val="0"/>
              </a:spcAft>
              <a:buSzPts val="935"/>
              <a:buNone/>
            </a:pPr>
            <a:r>
              <a:rPr lang="en" sz="1600">
                <a:solidFill>
                  <a:schemeClr val="dk1"/>
                </a:solidFill>
              </a:rPr>
              <a:t>EGFR inhibitors,</a:t>
            </a:r>
            <a:endParaRPr sz="1600">
              <a:solidFill>
                <a:schemeClr val="dk1"/>
              </a:solidFill>
            </a:endParaRPr>
          </a:p>
          <a:p>
            <a:pPr indent="0" lvl="0" marL="0" rtl="0" algn="l">
              <a:lnSpc>
                <a:spcPct val="95000"/>
              </a:lnSpc>
              <a:spcBef>
                <a:spcPts val="1200"/>
              </a:spcBef>
              <a:spcAft>
                <a:spcPts val="0"/>
              </a:spcAft>
              <a:buSzPts val="935"/>
              <a:buNone/>
            </a:pPr>
            <a:r>
              <a:rPr lang="en" sz="1600">
                <a:solidFill>
                  <a:schemeClr val="dk1"/>
                </a:solidFill>
              </a:rPr>
              <a:t>CDK inhibitors</a:t>
            </a:r>
            <a:endParaRPr sz="1600">
              <a:solidFill>
                <a:schemeClr val="dk1"/>
              </a:solidFill>
            </a:endParaRPr>
          </a:p>
          <a:p>
            <a:pPr indent="0" lvl="0" marL="0" rtl="0" algn="l">
              <a:lnSpc>
                <a:spcPct val="95000"/>
              </a:lnSpc>
              <a:spcBef>
                <a:spcPts val="1200"/>
              </a:spcBef>
              <a:spcAft>
                <a:spcPts val="0"/>
              </a:spcAft>
              <a:buSzPts val="935"/>
              <a:buNone/>
            </a:pPr>
            <a:r>
              <a:rPr lang="en" sz="1600">
                <a:solidFill>
                  <a:schemeClr val="dk1"/>
                </a:solidFill>
              </a:rPr>
              <a:t>Etc </a:t>
            </a:r>
            <a:endParaRPr sz="1600">
              <a:solidFill>
                <a:schemeClr val="dk1"/>
              </a:solidFill>
            </a:endParaRPr>
          </a:p>
          <a:p>
            <a:pPr indent="0" lvl="0" marL="0" rtl="0" algn="l">
              <a:lnSpc>
                <a:spcPct val="95000"/>
              </a:lnSpc>
              <a:spcBef>
                <a:spcPts val="1200"/>
              </a:spcBef>
              <a:spcAft>
                <a:spcPts val="0"/>
              </a:spcAft>
              <a:buClr>
                <a:schemeClr val="dk1"/>
              </a:buClr>
              <a:buSzPts val="935"/>
              <a:buFont typeface="Arial"/>
              <a:buNone/>
            </a:pPr>
            <a:r>
              <a:t/>
            </a:r>
            <a:endParaRPr sz="1600">
              <a:solidFill>
                <a:schemeClr val="dk1"/>
              </a:solidFill>
            </a:endParaRPr>
          </a:p>
          <a:p>
            <a:pPr indent="0" lvl="0" marL="0" rtl="0" algn="l">
              <a:lnSpc>
                <a:spcPct val="95000"/>
              </a:lnSpc>
              <a:spcBef>
                <a:spcPts val="1200"/>
              </a:spcBef>
              <a:spcAft>
                <a:spcPts val="0"/>
              </a:spcAft>
              <a:buSzPts val="935"/>
              <a:buNone/>
            </a:pPr>
            <a:r>
              <a:rPr lang="en" sz="1600">
                <a:solidFill>
                  <a:schemeClr val="dk1"/>
                </a:solidFill>
              </a:rPr>
              <a:t>From “Hallmarks -2” (2011)</a:t>
            </a:r>
            <a:endParaRPr sz="1600">
              <a:solidFill>
                <a:schemeClr val="dk1"/>
              </a:solidFill>
            </a:endParaRPr>
          </a:p>
          <a:p>
            <a:pPr indent="0" lvl="0" marL="0" rtl="0" algn="l">
              <a:lnSpc>
                <a:spcPct val="95000"/>
              </a:lnSpc>
              <a:spcBef>
                <a:spcPts val="1200"/>
              </a:spcBef>
              <a:spcAft>
                <a:spcPts val="1200"/>
              </a:spcAft>
              <a:buSzPts val="935"/>
              <a:buNone/>
            </a:pPr>
            <a:r>
              <a:t/>
            </a:r>
            <a:endParaRPr sz="1600">
              <a:solidFill>
                <a:schemeClr val="dk1"/>
              </a:solidFill>
            </a:endParaRPr>
          </a:p>
        </p:txBody>
      </p:sp>
      <p:pic>
        <p:nvPicPr>
          <p:cNvPr id="128" name="Google Shape;128;p29"/>
          <p:cNvPicPr preferRelativeResize="0"/>
          <p:nvPr/>
        </p:nvPicPr>
        <p:blipFill>
          <a:blip r:embed="rId3">
            <a:alphaModFix/>
          </a:blip>
          <a:stretch>
            <a:fillRect/>
          </a:stretch>
        </p:blipFill>
        <p:spPr>
          <a:xfrm>
            <a:off x="-11" y="0"/>
            <a:ext cx="6475773"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0"/>
          <p:cNvSpPr txBox="1"/>
          <p:nvPr>
            <p:ph type="title"/>
          </p:nvPr>
        </p:nvSpPr>
        <p:spPr>
          <a:xfrm>
            <a:off x="311700" y="493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t>
            </a:r>
            <a:r>
              <a:rPr lang="en"/>
              <a:t>ethods to study cell cycle (transcriptome based)</a:t>
            </a:r>
            <a:endParaRPr/>
          </a:p>
        </p:txBody>
      </p:sp>
      <p:sp>
        <p:nvSpPr>
          <p:cNvPr id="134" name="Google Shape;134;p30"/>
          <p:cNvSpPr txBox="1"/>
          <p:nvPr>
            <p:ph idx="1" type="body"/>
          </p:nvPr>
        </p:nvSpPr>
        <p:spPr>
          <a:xfrm>
            <a:off x="311700" y="704450"/>
            <a:ext cx="3799200" cy="396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b="1" lang="en" u="sng"/>
              <a:t>Bulk  1998-</a:t>
            </a:r>
            <a:endParaRPr b="1" u="sng"/>
          </a:p>
          <a:p>
            <a:pPr indent="0" lvl="0" marL="0" rtl="0" algn="l">
              <a:spcBef>
                <a:spcPts val="1600"/>
              </a:spcBef>
              <a:spcAft>
                <a:spcPts val="0"/>
              </a:spcAft>
              <a:buNone/>
            </a:pPr>
            <a:r>
              <a:rPr lang="en"/>
              <a:t>Bulk scRNA-seq technique to study cc:</a:t>
            </a:r>
            <a:endParaRPr/>
          </a:p>
          <a:p>
            <a:pPr indent="-342900" lvl="0" marL="457200" rtl="0" algn="l">
              <a:spcBef>
                <a:spcPts val="1600"/>
              </a:spcBef>
              <a:spcAft>
                <a:spcPts val="0"/>
              </a:spcAft>
              <a:buSzPts val="1800"/>
              <a:buAutoNum type="arabicParenR"/>
            </a:pPr>
            <a:r>
              <a:rPr lang="en"/>
              <a:t>Synchronize cells in one phase of cc</a:t>
            </a:r>
            <a:endParaRPr/>
          </a:p>
          <a:p>
            <a:pPr indent="-342900" lvl="0" marL="457200" rtl="0" algn="l">
              <a:spcBef>
                <a:spcPts val="0"/>
              </a:spcBef>
              <a:spcAft>
                <a:spcPts val="0"/>
              </a:spcAft>
              <a:buSzPts val="1800"/>
              <a:buAutoNum type="arabicParenR"/>
            </a:pPr>
            <a:r>
              <a:rPr lang="en"/>
              <a:t>Every say 30 minutes take part of cells and sequence it</a:t>
            </a:r>
            <a:endParaRPr/>
          </a:p>
          <a:p>
            <a:pPr indent="0" lvl="0" marL="0" rtl="0" algn="l">
              <a:spcBef>
                <a:spcPts val="1600"/>
              </a:spcBef>
              <a:spcAft>
                <a:spcPts val="0"/>
              </a:spcAft>
              <a:buNone/>
            </a:pPr>
            <a:r>
              <a:rPr lang="en"/>
              <a:t>Advantage: high time  resolution  (N-minutes), low cost</a:t>
            </a:r>
            <a:endParaRPr/>
          </a:p>
          <a:p>
            <a:pPr indent="0" lvl="0" marL="0" rtl="0" algn="l">
              <a:spcBef>
                <a:spcPts val="1600"/>
              </a:spcBef>
              <a:spcAft>
                <a:spcPts val="0"/>
              </a:spcAft>
              <a:buNone/>
            </a:pPr>
            <a:r>
              <a:rPr lang="en"/>
              <a:t>Disadvantage: loss of synchronization after a while</a:t>
            </a:r>
            <a:endParaRPr/>
          </a:p>
          <a:p>
            <a:pPr indent="0" lvl="0" marL="0" rtl="0" algn="l">
              <a:spcBef>
                <a:spcPts val="1600"/>
              </a:spcBef>
              <a:spcAft>
                <a:spcPts val="1600"/>
              </a:spcAft>
              <a:buNone/>
            </a:pPr>
            <a:r>
              <a:t/>
            </a:r>
            <a:endParaRPr/>
          </a:p>
        </p:txBody>
      </p:sp>
      <p:sp>
        <p:nvSpPr>
          <p:cNvPr id="135" name="Google Shape;135;p30"/>
          <p:cNvSpPr txBox="1"/>
          <p:nvPr>
            <p:ph idx="1" type="body"/>
          </p:nvPr>
        </p:nvSpPr>
        <p:spPr>
          <a:xfrm>
            <a:off x="4381150" y="704450"/>
            <a:ext cx="4516200" cy="349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b="1" lang="en" u="sng"/>
              <a:t>Single cell 2015-</a:t>
            </a:r>
            <a:r>
              <a:rPr lang="en"/>
              <a:t> </a:t>
            </a:r>
            <a:endParaRPr/>
          </a:p>
          <a:p>
            <a:pPr indent="0" lvl="0" marL="0" rtl="0" algn="l">
              <a:spcBef>
                <a:spcPts val="1600"/>
              </a:spcBef>
              <a:spcAft>
                <a:spcPts val="0"/>
              </a:spcAft>
              <a:buNone/>
            </a:pPr>
            <a:r>
              <a:rPr lang="en"/>
              <a:t>Single cell RNA-seq technique to study cc:</a:t>
            </a:r>
            <a:endParaRPr/>
          </a:p>
          <a:p>
            <a:pPr indent="-342900" lvl="0" marL="457200" rtl="0" algn="l">
              <a:spcBef>
                <a:spcPts val="1600"/>
              </a:spcBef>
              <a:spcAft>
                <a:spcPts val="0"/>
              </a:spcAft>
              <a:buSzPts val="1800"/>
              <a:buAutoNum type="arabicParenR"/>
            </a:pPr>
            <a:r>
              <a:rPr lang="en"/>
              <a:t>Just do sequencing</a:t>
            </a:r>
            <a:endParaRPr/>
          </a:p>
          <a:p>
            <a:pPr indent="-342900" lvl="0" marL="457200" rtl="0" algn="l">
              <a:spcBef>
                <a:spcPts val="0"/>
              </a:spcBef>
              <a:spcAft>
                <a:spcPts val="0"/>
              </a:spcAft>
              <a:buSzPts val="1800"/>
              <a:buAutoNum type="arabicParenR"/>
            </a:pPr>
            <a:r>
              <a:rPr lang="en"/>
              <a:t>NO timestamps !</a:t>
            </a:r>
            <a:endParaRPr/>
          </a:p>
          <a:p>
            <a:pPr indent="-342900" lvl="0" marL="457200" rtl="0" algn="l">
              <a:spcBef>
                <a:spcPts val="0"/>
              </a:spcBef>
              <a:spcAft>
                <a:spcPts val="0"/>
              </a:spcAft>
              <a:buSzPts val="1800"/>
              <a:buAutoNum type="arabicParenR"/>
            </a:pPr>
            <a:r>
              <a:rPr lang="en"/>
              <a:t>Computationally infer “pseudotime” </a:t>
            </a:r>
            <a:r>
              <a:rPr lang="en" sz="1200"/>
              <a:t>(that is the main challenge - sometimes it is easy, sometimes seems to be impossible) </a:t>
            </a:r>
            <a:endParaRPr sz="1200"/>
          </a:p>
          <a:p>
            <a:pPr indent="0" lvl="0" marL="0" rtl="0" algn="l">
              <a:spcBef>
                <a:spcPts val="1600"/>
              </a:spcBef>
              <a:spcAft>
                <a:spcPts val="0"/>
              </a:spcAft>
              <a:buNone/>
            </a:pPr>
            <a:r>
              <a:rPr lang="en"/>
              <a:t>Advantage: thousands publically available datasets - (any data, not specially designed for cc study)</a:t>
            </a:r>
            <a:endParaRPr/>
          </a:p>
          <a:p>
            <a:pPr indent="0" lvl="0" marL="0" rtl="0" algn="l">
              <a:spcBef>
                <a:spcPts val="1600"/>
              </a:spcBef>
              <a:spcAft>
                <a:spcPts val="0"/>
              </a:spcAft>
              <a:buNone/>
            </a:pPr>
            <a:r>
              <a:rPr lang="en"/>
              <a:t>Disadvantage: high time resolution is not achievable yet , high cost</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1"/>
          <p:cNvSpPr txBox="1"/>
          <p:nvPr>
            <p:ph type="title"/>
          </p:nvPr>
        </p:nvSpPr>
        <p:spPr>
          <a:xfrm>
            <a:off x="200250" y="44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Cyclebase site - summarize several bulk studies </a:t>
            </a:r>
            <a:endParaRPr/>
          </a:p>
        </p:txBody>
      </p:sp>
      <p:pic>
        <p:nvPicPr>
          <p:cNvPr id="141" name="Google Shape;141;p31"/>
          <p:cNvPicPr preferRelativeResize="0"/>
          <p:nvPr/>
        </p:nvPicPr>
        <p:blipFill>
          <a:blip r:embed="rId3">
            <a:alphaModFix/>
          </a:blip>
          <a:stretch>
            <a:fillRect/>
          </a:stretch>
        </p:blipFill>
        <p:spPr>
          <a:xfrm>
            <a:off x="4572000" y="617225"/>
            <a:ext cx="4512450" cy="4526275"/>
          </a:xfrm>
          <a:prstGeom prst="rect">
            <a:avLst/>
          </a:prstGeom>
          <a:noFill/>
          <a:ln>
            <a:noFill/>
          </a:ln>
        </p:spPr>
      </p:pic>
      <p:pic>
        <p:nvPicPr>
          <p:cNvPr id="142" name="Google Shape;142;p31"/>
          <p:cNvPicPr preferRelativeResize="0"/>
          <p:nvPr/>
        </p:nvPicPr>
        <p:blipFill>
          <a:blip r:embed="rId4">
            <a:alphaModFix/>
          </a:blip>
          <a:stretch>
            <a:fillRect/>
          </a:stretch>
        </p:blipFill>
        <p:spPr>
          <a:xfrm>
            <a:off x="152400" y="769625"/>
            <a:ext cx="4221474" cy="3233725"/>
          </a:xfrm>
          <a:prstGeom prst="rect">
            <a:avLst/>
          </a:prstGeom>
          <a:noFill/>
          <a:ln>
            <a:noFill/>
          </a:ln>
        </p:spPr>
      </p:pic>
      <p:pic>
        <p:nvPicPr>
          <p:cNvPr id="143" name="Google Shape;143;p31"/>
          <p:cNvPicPr preferRelativeResize="0"/>
          <p:nvPr/>
        </p:nvPicPr>
        <p:blipFill>
          <a:blip r:embed="rId5">
            <a:alphaModFix/>
          </a:blip>
          <a:stretch>
            <a:fillRect/>
          </a:stretch>
        </p:blipFill>
        <p:spPr>
          <a:xfrm>
            <a:off x="0" y="4071950"/>
            <a:ext cx="4572000" cy="1071550"/>
          </a:xfrm>
          <a:prstGeom prst="rect">
            <a:avLst/>
          </a:prstGeom>
          <a:noFill/>
          <a:ln>
            <a:noFill/>
          </a:ln>
        </p:spPr>
      </p:pic>
      <p:sp>
        <p:nvSpPr>
          <p:cNvPr id="144" name="Google Shape;144;p31"/>
          <p:cNvSpPr txBox="1"/>
          <p:nvPr/>
        </p:nvSpPr>
        <p:spPr>
          <a:xfrm>
            <a:off x="2768925" y="565750"/>
            <a:ext cx="49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https://cyclebase.org/CyclebaseSearch</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2"/>
          <p:cNvSpPr txBox="1"/>
          <p:nvPr>
            <p:ph type="title"/>
          </p:nvPr>
        </p:nvSpPr>
        <p:spPr>
          <a:xfrm>
            <a:off x="200250" y="50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Cell cycle basics - phases</a:t>
            </a:r>
            <a:endParaRPr/>
          </a:p>
        </p:txBody>
      </p:sp>
      <p:pic>
        <p:nvPicPr>
          <p:cNvPr id="150" name="Google Shape;150;p32"/>
          <p:cNvPicPr preferRelativeResize="0"/>
          <p:nvPr/>
        </p:nvPicPr>
        <p:blipFill>
          <a:blip r:embed="rId3">
            <a:alphaModFix/>
          </a:blip>
          <a:stretch>
            <a:fillRect/>
          </a:stretch>
        </p:blipFill>
        <p:spPr>
          <a:xfrm>
            <a:off x="4474850" y="1146000"/>
            <a:ext cx="4380524" cy="3627325"/>
          </a:xfrm>
          <a:prstGeom prst="rect">
            <a:avLst/>
          </a:prstGeom>
          <a:noFill/>
          <a:ln>
            <a:noFill/>
          </a:ln>
        </p:spPr>
      </p:pic>
      <p:pic>
        <p:nvPicPr>
          <p:cNvPr id="151" name="Google Shape;151;p32"/>
          <p:cNvPicPr preferRelativeResize="0"/>
          <p:nvPr/>
        </p:nvPicPr>
        <p:blipFill>
          <a:blip r:embed="rId4">
            <a:alphaModFix/>
          </a:blip>
          <a:stretch>
            <a:fillRect/>
          </a:stretch>
        </p:blipFill>
        <p:spPr>
          <a:xfrm>
            <a:off x="90475" y="1237813"/>
            <a:ext cx="4110050" cy="3688500"/>
          </a:xfrm>
          <a:prstGeom prst="rect">
            <a:avLst/>
          </a:prstGeom>
          <a:noFill/>
          <a:ln>
            <a:noFill/>
          </a:ln>
        </p:spPr>
      </p:pic>
      <p:sp>
        <p:nvSpPr>
          <p:cNvPr id="152" name="Google Shape;152;p32"/>
          <p:cNvSpPr txBox="1"/>
          <p:nvPr/>
        </p:nvSpPr>
        <p:spPr>
          <a:xfrm>
            <a:off x="428625" y="745800"/>
            <a:ext cx="805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S-phase (</a:t>
            </a:r>
            <a:r>
              <a:rPr lang="en"/>
              <a:t>Synthesis) - DNA duplication, G1,G2 - “Gap” phases (Growth and preparations), </a:t>
            </a:r>
            <a:endParaRPr/>
          </a:p>
        </p:txBody>
      </p:sp>
      <p:sp>
        <p:nvSpPr>
          <p:cNvPr id="153" name="Google Shape;153;p32"/>
          <p:cNvSpPr txBox="1"/>
          <p:nvPr/>
        </p:nvSpPr>
        <p:spPr>
          <a:xfrm>
            <a:off x="4654875" y="4773325"/>
            <a:ext cx="411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https://en.wikipedia.org/wiki/Cell_cycle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3"/>
          <p:cNvSpPr txBox="1"/>
          <p:nvPr>
            <p:ph type="title"/>
          </p:nvPr>
        </p:nvSpPr>
        <p:spPr>
          <a:xfrm>
            <a:off x="311700" y="21509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Part 2.1  scRNA-seq and cell cycle</a:t>
            </a:r>
            <a:endParaRPr/>
          </a:p>
          <a:p>
            <a:pPr indent="0" lvl="0" marL="0" rtl="0" algn="ctr">
              <a:spcBef>
                <a:spcPts val="0"/>
              </a:spcBef>
              <a:spcAft>
                <a:spcPts val="0"/>
              </a:spcAft>
              <a:buNone/>
            </a:pPr>
            <a:r>
              <a:rPr lang="en"/>
              <a:t>“Standard cell cycle”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